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33" r:id="rId2"/>
    <p:sldId id="256" r:id="rId3"/>
    <p:sldId id="334" r:id="rId4"/>
    <p:sldId id="335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4" r:id="rId23"/>
    <p:sldId id="282" r:id="rId24"/>
    <p:sldId id="278" r:id="rId25"/>
    <p:sldId id="283" r:id="rId26"/>
    <p:sldId id="286" r:id="rId27"/>
    <p:sldId id="337" r:id="rId28"/>
    <p:sldId id="336" r:id="rId29"/>
    <p:sldId id="338" r:id="rId30"/>
    <p:sldId id="287" r:id="rId31"/>
    <p:sldId id="288" r:id="rId32"/>
    <p:sldId id="290" r:id="rId33"/>
    <p:sldId id="291" r:id="rId34"/>
    <p:sldId id="292" r:id="rId35"/>
    <p:sldId id="294" r:id="rId36"/>
    <p:sldId id="295" r:id="rId37"/>
    <p:sldId id="296" r:id="rId38"/>
    <p:sldId id="297" r:id="rId39"/>
    <p:sldId id="298" r:id="rId40"/>
    <p:sldId id="299" r:id="rId41"/>
    <p:sldId id="301" r:id="rId42"/>
    <p:sldId id="302" r:id="rId43"/>
    <p:sldId id="303" r:id="rId44"/>
    <p:sldId id="304" r:id="rId45"/>
    <p:sldId id="305" r:id="rId46"/>
    <p:sldId id="307" r:id="rId47"/>
    <p:sldId id="308" r:id="rId48"/>
    <p:sldId id="309" r:id="rId49"/>
    <p:sldId id="310" r:id="rId50"/>
    <p:sldId id="311" r:id="rId51"/>
    <p:sldId id="312" r:id="rId52"/>
    <p:sldId id="314" r:id="rId53"/>
    <p:sldId id="315" r:id="rId54"/>
    <p:sldId id="316" r:id="rId55"/>
    <p:sldId id="317" r:id="rId56"/>
    <p:sldId id="319" r:id="rId57"/>
    <p:sldId id="320" r:id="rId58"/>
    <p:sldId id="321" r:id="rId59"/>
    <p:sldId id="323" r:id="rId60"/>
    <p:sldId id="324" r:id="rId61"/>
    <p:sldId id="325" r:id="rId62"/>
    <p:sldId id="327" r:id="rId63"/>
    <p:sldId id="328" r:id="rId64"/>
    <p:sldId id="329" r:id="rId65"/>
    <p:sldId id="331" r:id="rId66"/>
    <p:sldId id="339" r:id="rId67"/>
    <p:sldId id="340" r:id="rId68"/>
    <p:sldId id="332" r:id="rId69"/>
    <p:sldId id="313" r:id="rId70"/>
    <p:sldId id="318" r:id="rId71"/>
    <p:sldId id="326" r:id="rId72"/>
    <p:sldId id="341" r:id="rId73"/>
    <p:sldId id="342" r:id="rId7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7143" autoAdjust="0"/>
  </p:normalViewPr>
  <p:slideViewPr>
    <p:cSldViewPr snapToGrid="0">
      <p:cViewPr varScale="1">
        <p:scale>
          <a:sx n="92" d="100"/>
          <a:sy n="92" d="100"/>
        </p:scale>
        <p:origin x="20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36884-73D0-4567-8B96-F466E5E5692B}" type="datetimeFigureOut">
              <a:rPr lang="hr-HR" smtClean="0"/>
              <a:t>10.7.2025.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6D9-6BE4-4E07-9079-23F043E10DE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487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UR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/Creating_hyperlink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Learn/HTML/Introduction_to_HTML/Creating_hyperlinks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Global_attributes/style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en-US/docs/Web/HTML/Element/link" TargetMode="External"/><Relationship Id="rId4" Type="http://schemas.openxmlformats.org/officeDocument/2006/relationships/hyperlink" Target="https://developer.mozilla.org/en-US/docs/Web/HTML/Element/style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olor_valu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tit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p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Global_attribut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73264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the creation of both internal and external links using relative and absolute URLs.</a:t>
            </a:r>
            <a:br>
              <a:rPr lang="en-US" dirty="0"/>
            </a:br>
            <a:r>
              <a:rPr lang="en-US" dirty="0"/>
              <a:t>• Highlight the importance of using descriptive link text for both SEO and accessibility.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Anchor Element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581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Emphasize best practices for image embedding and the critical role of the alt attribute in accessibility.</a:t>
            </a:r>
            <a:br>
              <a:rPr lang="en-US" dirty="0"/>
            </a:br>
            <a:r>
              <a:rPr lang="en-US" dirty="0"/>
              <a:t>• Show examples of responsive images and discuss troubleshooting steps if images do not load.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br>
              <a:rPr lang="en-US" dirty="0"/>
            </a:br>
            <a:r>
              <a:rPr lang="en-US" dirty="0"/>
              <a:t>• W3Schools – HTML Images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47341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Briefly review common pitfalls with attributes in class after the exercise.</a:t>
            </a:r>
            <a:br>
              <a:rPr lang="en-US" dirty="0"/>
            </a:br>
            <a:r>
              <a:rPr lang="en-US" dirty="0"/>
              <a:t>• Encourage students to modify attributes and observe changes in real-time using a code editor.</a:t>
            </a:r>
          </a:p>
          <a:p>
            <a:pPr>
              <a:buNone/>
            </a:pPr>
            <a:r>
              <a:rPr lang="en-US" dirty="0"/>
              <a:t>• Exercise estimation time: 15 min / individual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1484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Use examples to illustrate the differences between absolute and relative paths.</a:t>
            </a:r>
            <a:br>
              <a:rPr lang="en-US" dirty="0"/>
            </a:br>
            <a:r>
              <a:rPr lang="en-US" dirty="0"/>
              <a:t>• Demonstrate navigation using relative path syntax in linking files locally.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URLs, URIs, and URNs</a:t>
            </a:r>
            <a:br>
              <a:rPr lang="en-US" dirty="0"/>
            </a:br>
            <a:r>
              <a:rPr lang="en-US" dirty="0"/>
              <a:t>• W3Schools – How Paths Work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82918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Walk through the process of linking local images and discuss troubleshooting common issues like incorrect file paths or typos.</a:t>
            </a:r>
            <a:br>
              <a:rPr lang="en-US" dirty="0"/>
            </a:br>
            <a:r>
              <a:rPr lang="en-US" dirty="0"/>
              <a:t>• Offer to review a sample project live, explaining the impact of each attribute used in the &lt;</a:t>
            </a:r>
            <a:r>
              <a:rPr lang="en-US" dirty="0" err="1"/>
              <a:t>img</a:t>
            </a:r>
            <a:r>
              <a:rPr lang="en-US" dirty="0"/>
              <a:t>&gt; tag.</a:t>
            </a:r>
          </a:p>
          <a:p>
            <a:pPr>
              <a:buNone/>
            </a:pPr>
            <a:r>
              <a:rPr lang="en-US" dirty="0"/>
              <a:t>• Exercise estimation time: 25 min / individual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W3Schools – HTML Images Tutorial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- https://github.com/dinoDuvnjak/CTK/tree/main/SHIFT4IT/html-introduction/2.4-html-image-link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3600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linking multiple HTML files to create a navigable website.</a:t>
            </a:r>
            <a:br>
              <a:rPr lang="en-US" dirty="0"/>
            </a:br>
            <a:r>
              <a:rPr lang="en-US" dirty="0"/>
              <a:t>• Emphasize the importance of organizing files and folders for maintainability.</a:t>
            </a:r>
            <a:br>
              <a:rPr lang="en-US" dirty="0"/>
            </a:br>
            <a:r>
              <a:rPr lang="en-US" dirty="0"/>
              <a:t>• Use a live coding example to show how clicking a link opens a new page.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Linking to Other Resources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Head First HTML and CSS</a:t>
            </a:r>
            <a:r>
              <a:rPr lang="en-US" dirty="0"/>
              <a:t> by Elisabeth Robson and Eric Freeman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537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Provide clear guidelines and a rubric for the exercise.</a:t>
            </a:r>
            <a:br>
              <a:rPr lang="en-US" dirty="0"/>
            </a:br>
            <a:r>
              <a:rPr lang="en-US" dirty="0"/>
              <a:t>• Encourage students to test all navigation links to ensure there are no broken paths.</a:t>
            </a:r>
            <a:br>
              <a:rPr lang="en-US" dirty="0"/>
            </a:br>
            <a:r>
              <a:rPr lang="en-US" dirty="0"/>
              <a:t>• Review best practices for organizing and maintaining consistent navigation across pages.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>
                <a:hlinkClick r:id="rId3"/>
              </a:rPr>
              <a:t>Codecademy</a:t>
            </a:r>
            <a:r>
              <a:rPr lang="en-US" dirty="0">
                <a:hlinkClick r:id="rId3"/>
              </a:rPr>
              <a:t> – Building Multi-Page Websites</a:t>
            </a:r>
            <a:r>
              <a:rPr lang="en-US" dirty="0"/>
              <a:t> (project-based learning)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Hyperlink Fundamentals</a:t>
            </a:r>
            <a:endParaRPr lang="en-US" dirty="0"/>
          </a:p>
          <a:p>
            <a:r>
              <a:rPr lang="en-US" b="1" dirty="0"/>
              <a:t>Code</a:t>
            </a:r>
            <a:r>
              <a:rPr lang="en-US" dirty="0"/>
              <a:t> - https://github.com/dinoDuvnjak/CTK/tree/main/SHIFT4IT/html-introduction/2.5-html-multipage-website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443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• Exercise estimation time: 30 min / individual</a:t>
            </a: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8208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68201-0823-3D4E-0135-1FFB8EDA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16C85-0369-9424-AA51-AC3968D0F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EEB3E-0AFE-5398-FB24-9266E1D3D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• Exercise estimation time: 30 min / individual</a:t>
            </a: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7813E-FC07-D65E-5D1D-10F5D912C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9203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0C84-A676-3469-047F-740BFCC7C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BD530-ED42-AD90-E9E7-B055C7A29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1F335-482D-1002-B3A3-7FA51112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05460-B4A7-667F-FF74-0F2D516D7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610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• Emphasize that HTML is mandatory for any web page and serves as the structural foundation on which CSS and JavaScript build design and interactivity.</a:t>
            </a:r>
            <a:br>
              <a:rPr lang="en-US" dirty="0"/>
            </a:br>
            <a:r>
              <a:rPr lang="en-US" dirty="0"/>
              <a:t>• Open with a discussion on how browsers parse these three components to render a complete webpage.</a:t>
            </a:r>
            <a:br>
              <a:rPr lang="en-US" dirty="0"/>
            </a:br>
            <a:r>
              <a:rPr lang="en-US" dirty="0"/>
              <a:t>• Consider demonstrating a simple “Hello World” HTML file in Visual Studio Code with Live Preview.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https://developer.mozilla.org/en-US/docs/Web/HTML for a thorough introduction.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Design and Build Websites</a:t>
            </a:r>
            <a:r>
              <a:rPr lang="en-US" dirty="0"/>
              <a:t> by Jon Duckett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Design: A Beginner’s Guide to HTML, CSS, JavaScript, and Web Graphics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79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the meaning of “Cascading” via the waterfall analogy—styles flow from general to specific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Emphasize that CSS separates presentation from content, improving maintainability.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What is CSS?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W3Schools – CSS Introduction</a:t>
            </a:r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CSS: The Definitive Guide</a:t>
            </a:r>
            <a:r>
              <a:rPr lang="en-US" dirty="0"/>
              <a:t> by Eric A. Meyer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9630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a plain HTML page and then layer on CSS incrementally (colors, fonts, layout).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Live‑code a minimal HTML page and toggle CSS on/off to illustrate impact.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Site - https://dinoduvnjak.github.io/css-toogle/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Inline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3):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&lt;p </a:t>
            </a:r>
            <a:r>
              <a:rPr lang="hr-HR" dirty="0" err="1"/>
              <a:t>style</a:t>
            </a:r>
            <a:r>
              <a:rPr lang="hr-HR" dirty="0"/>
              <a:t>="</a:t>
            </a:r>
            <a:r>
              <a:rPr lang="hr-HR" dirty="0" err="1"/>
              <a:t>color:red</a:t>
            </a:r>
            <a:r>
              <a:rPr lang="hr-HR" dirty="0"/>
              <a:t>"&gt;…&lt;/p&gt;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why</a:t>
            </a:r>
            <a:r>
              <a:rPr lang="hr-HR" dirty="0"/>
              <a:t> </a:t>
            </a:r>
            <a:r>
              <a:rPr lang="hr-HR" dirty="0" err="1"/>
              <a:t>it’s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 for </a:t>
            </a:r>
            <a:r>
              <a:rPr lang="hr-HR" dirty="0" err="1"/>
              <a:t>quick</a:t>
            </a:r>
            <a:r>
              <a:rPr lang="hr-HR" dirty="0"/>
              <a:t> </a:t>
            </a:r>
            <a:r>
              <a:rPr lang="hr-HR" dirty="0" err="1"/>
              <a:t>tweaks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Internal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4):</a:t>
            </a:r>
            <a:r>
              <a:rPr lang="hr-HR" dirty="0"/>
              <a:t> Show a &lt;</a:t>
            </a:r>
            <a:r>
              <a:rPr lang="hr-HR" dirty="0" err="1"/>
              <a:t>style</a:t>
            </a:r>
            <a:r>
              <a:rPr lang="hr-HR" dirty="0"/>
              <a:t>&gt;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&lt;</a:t>
            </a:r>
            <a:r>
              <a:rPr lang="hr-HR" dirty="0" err="1"/>
              <a:t>head</a:t>
            </a:r>
            <a:r>
              <a:rPr lang="hr-HR" dirty="0"/>
              <a:t>&gt;; note </a:t>
            </a:r>
            <a:r>
              <a:rPr lang="hr-HR" dirty="0" err="1"/>
              <a:t>duplication</a:t>
            </a:r>
            <a:r>
              <a:rPr lang="hr-HR" dirty="0"/>
              <a:t> </a:t>
            </a:r>
            <a:r>
              <a:rPr lang="hr-HR" dirty="0" err="1"/>
              <a:t>across</a:t>
            </a:r>
            <a:r>
              <a:rPr lang="hr-HR" dirty="0"/>
              <a:t> </a:t>
            </a:r>
            <a:r>
              <a:rPr lang="hr-HR" dirty="0" err="1"/>
              <a:t>pages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External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5):</a:t>
            </a:r>
            <a:r>
              <a:rPr lang="hr-HR" dirty="0"/>
              <a:t> </a:t>
            </a:r>
            <a:r>
              <a:rPr lang="hr-HR" dirty="0" err="1"/>
              <a:t>Create</a:t>
            </a:r>
            <a:r>
              <a:rPr lang="hr-HR" dirty="0"/>
              <a:t> a separate .</a:t>
            </a:r>
            <a:r>
              <a:rPr lang="hr-HR" dirty="0" err="1"/>
              <a:t>css</a:t>
            </a:r>
            <a:r>
              <a:rPr lang="hr-HR" dirty="0"/>
              <a:t> file, link via &lt;link&gt;; </a:t>
            </a: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caching</a:t>
            </a:r>
            <a:r>
              <a:rPr lang="hr-HR" dirty="0"/>
              <a:t> </a:t>
            </a:r>
            <a:r>
              <a:rPr lang="hr-HR" dirty="0" err="1"/>
              <a:t>benefits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</a:t>
            </a:r>
            <a:r>
              <a:rPr lang="hr-HR" dirty="0" err="1">
                <a:hlinkClick r:id="rId3"/>
              </a:rPr>
              <a:t>Using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Inline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Styles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</a:t>
            </a:r>
            <a:r>
              <a:rPr lang="hr-HR" dirty="0" err="1">
                <a:hlinkClick r:id="rId4"/>
              </a:rPr>
              <a:t>The</a:t>
            </a:r>
            <a:r>
              <a:rPr lang="hr-HR" dirty="0">
                <a:hlinkClick r:id="rId4"/>
              </a:rPr>
              <a:t> &lt;</a:t>
            </a:r>
            <a:r>
              <a:rPr lang="hr-HR" dirty="0" err="1">
                <a:hlinkClick r:id="rId4"/>
              </a:rPr>
              <a:t>style</a:t>
            </a:r>
            <a:r>
              <a:rPr lang="hr-HR" dirty="0">
                <a:hlinkClick r:id="rId4"/>
              </a:rPr>
              <a:t>&gt; Element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5"/>
              </a:rPr>
              <a:t>MDN – The &lt;link&gt; Element for CSS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422A-6994-786A-1B68-4DB40F0D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A17AD-88B6-5085-26D6-05F3F261D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B73CC-407F-8962-E7DC-DABA2CEA1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Guide</a:t>
            </a:r>
            <a:r>
              <a:rPr lang="hr-HR" dirty="0"/>
              <a:t> </a:t>
            </a:r>
            <a:r>
              <a:rPr lang="hr-HR" dirty="0" err="1"/>
              <a:t>students</a:t>
            </a:r>
            <a:r>
              <a:rPr lang="hr-HR" dirty="0"/>
              <a:t> </a:t>
            </a:r>
            <a:r>
              <a:rPr lang="hr-HR" dirty="0" err="1"/>
              <a:t>step‑by‑step</a:t>
            </a:r>
            <a:r>
              <a:rPr lang="hr-HR" dirty="0"/>
              <a:t>: </a:t>
            </a:r>
            <a:r>
              <a:rPr lang="hr-HR" dirty="0" err="1"/>
              <a:t>create</a:t>
            </a:r>
            <a:r>
              <a:rPr lang="hr-HR" dirty="0"/>
              <a:t> inline.html, internal.html, external.html.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Encourage</a:t>
            </a:r>
            <a:r>
              <a:rPr lang="hr-HR" dirty="0"/>
              <a:t> side‑</a:t>
            </a:r>
            <a:r>
              <a:rPr lang="hr-HR" dirty="0" err="1"/>
              <a:t>by</a:t>
            </a:r>
            <a:r>
              <a:rPr lang="hr-HR" dirty="0"/>
              <a:t>‑side file </a:t>
            </a:r>
            <a:r>
              <a:rPr lang="hr-HR" dirty="0" err="1"/>
              <a:t>explorer</a:t>
            </a:r>
            <a:r>
              <a:rPr lang="hr-HR" dirty="0"/>
              <a:t> + browser </a:t>
            </a:r>
            <a:r>
              <a:rPr lang="hr-HR" dirty="0" err="1"/>
              <a:t>view</a:t>
            </a:r>
            <a:r>
              <a:rPr lang="hr-HR" dirty="0"/>
              <a:t> for instant </a:t>
            </a:r>
            <a:r>
              <a:rPr lang="hr-HR" dirty="0" err="1"/>
              <a:t>feedback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Codecademy</a:t>
            </a:r>
            <a:r>
              <a:rPr lang="hr-HR" dirty="0"/>
              <a:t> – </a:t>
            </a:r>
            <a:r>
              <a:rPr lang="hr-HR" dirty="0" err="1"/>
              <a:t>Learn</a:t>
            </a:r>
            <a:r>
              <a:rPr lang="hr-HR" dirty="0"/>
              <a:t>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03C2D-C8CA-5C7D-40B1-C0DE30AB5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7695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Guide</a:t>
            </a:r>
            <a:r>
              <a:rPr lang="hr-HR" dirty="0"/>
              <a:t> </a:t>
            </a:r>
            <a:r>
              <a:rPr lang="hr-HR" dirty="0" err="1"/>
              <a:t>students</a:t>
            </a:r>
            <a:r>
              <a:rPr lang="hr-HR" dirty="0"/>
              <a:t> </a:t>
            </a:r>
            <a:r>
              <a:rPr lang="hr-HR" dirty="0" err="1"/>
              <a:t>step‑by‑step</a:t>
            </a:r>
            <a:r>
              <a:rPr lang="hr-HR" dirty="0"/>
              <a:t>: </a:t>
            </a:r>
            <a:r>
              <a:rPr lang="hr-HR" dirty="0" err="1"/>
              <a:t>create</a:t>
            </a:r>
            <a:r>
              <a:rPr lang="hr-HR" dirty="0"/>
              <a:t> inline.html, internal.html, external.html.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Encourage side‑by‑side file explorer + browser view for instant feedback.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Exercise estimation time: 25 min / individual</a:t>
            </a:r>
            <a:endParaRPr lang="hr-HR" dirty="0"/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Codecademy</a:t>
            </a:r>
            <a:r>
              <a:rPr lang="hr-HR" dirty="0"/>
              <a:t> – </a:t>
            </a:r>
            <a:r>
              <a:rPr lang="hr-HR" dirty="0" err="1"/>
              <a:t>Learn</a:t>
            </a:r>
            <a:r>
              <a:rPr lang="hr-HR" dirty="0"/>
              <a:t> CSS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CODE - https://github.com/dinoDuvnjak/CTK/tree/main/SHIFT4IT/css-introduction/3.1-methods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Element Selectors:</a:t>
            </a:r>
            <a:r>
              <a:rPr lang="en-US" dirty="0"/>
              <a:t> Style all &lt;p&gt;, &lt;h1&gt;,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 Selectors:</a:t>
            </a:r>
            <a:r>
              <a:rPr lang="en-US" dirty="0"/>
              <a:t> Reuse .highlight across elements.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ID Selectors:</a:t>
            </a:r>
            <a:r>
              <a:rPr lang="en-US" dirty="0"/>
              <a:t> Use #main-header once; discuss specificity cost.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Attribute Selectors:</a:t>
            </a:r>
            <a:r>
              <a:rPr lang="en-US" dirty="0"/>
              <a:t> Target [type="text"]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Universal Selector:</a:t>
            </a:r>
            <a:r>
              <a:rPr lang="en-US" dirty="0"/>
              <a:t> Use * { margin:0 } as a reset.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Clarify that while CSS and JavaScript enhance user experience, HTML is indispensable for content.</a:t>
            </a:r>
            <a:br>
              <a:rPr lang="en-US" dirty="0"/>
            </a:br>
            <a:r>
              <a:rPr lang="en-US" dirty="0"/>
              <a:t>• Use side-by-side examples to show a page with only HTML versus one with additional CSS and JavaScript.</a:t>
            </a:r>
            <a:br>
              <a:rPr lang="en-US" dirty="0"/>
            </a:br>
            <a:r>
              <a:rPr lang="en-US" dirty="0"/>
              <a:t>• Discuss how changes in each part (structure, style, behavior) affect the final rendered page.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Introduction to HTML</a:t>
            </a:r>
            <a:r>
              <a:rPr lang="en-US" dirty="0"/>
              <a:t> - https://developer.mozilla.org/en-US/docs/Learn_web_development/Core/Structuring_content/Basic_HTML_syntax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20845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12: “CSS – Exercise 2”</a:t>
            </a:r>
          </a:p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Walk through setting background-color and color using named colors, hex codes, and </a:t>
            </a:r>
            <a:r>
              <a:rPr lang="en-US" dirty="0" err="1"/>
              <a:t>rgb</a:t>
            </a:r>
            <a:r>
              <a:rPr lang="en-US" dirty="0"/>
              <a:t>().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Stress consistency: pick a small palette and reuse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Exercise estimation time: 15 min/individual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CSS Color Values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CODE - https://github.com/dinoDuvnjak/CTK/tree/main/Bootcamp/css-uvod/2.2-css-selektori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13 (Opening </a:t>
            </a:r>
            <a:r>
              <a:rPr lang="en-US" b="1" dirty="0" err="1"/>
              <a:t>DevTools</a:t>
            </a:r>
            <a:r>
              <a:rPr lang="en-US" b="1" dirty="0"/>
              <a:t>):</a:t>
            </a:r>
            <a:r>
              <a:rPr lang="en-US" dirty="0"/>
              <a:t> Demonstrate all three methods (menu, shortcut, right‑click → Inspect).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14 (Computed Tab):</a:t>
            </a:r>
            <a:r>
              <a:rPr lang="en-US" dirty="0"/>
              <a:t> Show how to diagnose why a style isn’t applied.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15 (CSS Overview):</a:t>
            </a:r>
            <a:r>
              <a:rPr lang="en-US" dirty="0"/>
              <a:t> Use the CSS Overview panel to audit colors, fonts, and unused rules.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48491-0269-91BD-3D2D-03E27B34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F194D-CA9C-B8E1-52B5-4E7594F22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E71B0-1558-904F-3A1A-40FAD4F5F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13 (Opening </a:t>
            </a:r>
            <a:r>
              <a:rPr lang="en-US" b="1" dirty="0" err="1"/>
              <a:t>DevTools</a:t>
            </a:r>
            <a:r>
              <a:rPr lang="en-US" b="1" dirty="0"/>
              <a:t>):</a:t>
            </a:r>
            <a:r>
              <a:rPr lang="en-US" dirty="0"/>
              <a:t> Demonstrate all three methods (menu, shortcut, right‑click → Inspect).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14 (Computed Tab):</a:t>
            </a:r>
            <a:r>
              <a:rPr lang="en-US" dirty="0"/>
              <a:t> Show how to diagnose why a style isn’t applied.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15 (CSS Overview):</a:t>
            </a:r>
            <a:r>
              <a:rPr lang="en-US" dirty="0"/>
              <a:t> Use the CSS Overview panel to audit colors, fonts, and unused rules.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Developers – Chrome </a:t>
            </a:r>
            <a:r>
              <a:rPr lang="en-US" dirty="0" err="1"/>
              <a:t>DevTools</a:t>
            </a:r>
            <a:r>
              <a:rPr lang="en-US" dirty="0"/>
              <a:t>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– CSS Overview Guide</a:t>
            </a:r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Mastering Chrome </a:t>
            </a:r>
            <a:r>
              <a:rPr lang="en-US" i="1" dirty="0" err="1"/>
              <a:t>DevTools</a:t>
            </a:r>
            <a:r>
              <a:rPr lang="en-US" dirty="0"/>
              <a:t> by Jesse Cravens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Debugging with Chrome Developer Tools</a:t>
            </a:r>
            <a:r>
              <a:rPr lang="en-US" dirty="0"/>
              <a:t> (Slack Engineering blog)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45FA-1F10-F066-E3C9-544FA200E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500517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Slide</a:t>
            </a:r>
            <a:r>
              <a:rPr lang="hr-HR" b="1" dirty="0"/>
              <a:t> 16: “CSS – </a:t>
            </a:r>
            <a:r>
              <a:rPr lang="hr-HR" b="1" dirty="0" err="1"/>
              <a:t>Box</a:t>
            </a:r>
            <a:r>
              <a:rPr lang="hr-HR" b="1" dirty="0"/>
              <a:t> Model”</a:t>
            </a:r>
          </a:p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Live‑</a:t>
            </a:r>
            <a:r>
              <a:rPr lang="hr-HR" dirty="0" err="1"/>
              <a:t>inspect</a:t>
            </a:r>
            <a:r>
              <a:rPr lang="hr-HR" dirty="0"/>
              <a:t> element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DevTools</a:t>
            </a:r>
            <a:r>
              <a:rPr lang="hr-HR" dirty="0"/>
              <a:t> to show </a:t>
            </a:r>
            <a:r>
              <a:rPr lang="hr-HR" dirty="0" err="1"/>
              <a:t>content</a:t>
            </a:r>
            <a:r>
              <a:rPr lang="hr-HR" dirty="0"/>
              <a:t>, </a:t>
            </a:r>
            <a:r>
              <a:rPr lang="hr-HR" dirty="0" err="1"/>
              <a:t>padding</a:t>
            </a:r>
            <a:r>
              <a:rPr lang="hr-HR" dirty="0"/>
              <a:t>, </a:t>
            </a:r>
            <a:r>
              <a:rPr lang="hr-HR" dirty="0" err="1"/>
              <a:t>border</a:t>
            </a:r>
            <a:r>
              <a:rPr lang="hr-HR" dirty="0"/>
              <a:t>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margin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Explain how box-sizing: border-box; alters box calculations.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that &lt;div&gt; is a generic container; discuss semantic alternatives (&lt;section&gt;, &lt;article&gt;).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grouping of elements into flex or grid containers.</a:t>
            </a:r>
          </a:p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2B7D-2A2E-758D-A0C8-A07CBC87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86DD-ED66-A993-CB40-BD2B48B3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C51F-3FAC-3B55-95B5-8238157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18 (</a:t>
            </a:r>
            <a:r>
              <a:rPr lang="hr-HR" b="1" dirty="0" err="1"/>
              <a:t>Cascade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rule</a:t>
            </a:r>
            <a:r>
              <a:rPr lang="hr-HR" dirty="0"/>
              <a:t> </a:t>
            </a:r>
            <a:r>
              <a:rPr lang="hr-HR" dirty="0" err="1"/>
              <a:t>order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CSS file </a:t>
            </a:r>
            <a:r>
              <a:rPr lang="hr-HR" dirty="0" err="1"/>
              <a:t>affecting</a:t>
            </a:r>
            <a:r>
              <a:rPr lang="hr-HR" dirty="0"/>
              <a:t>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19 (</a:t>
            </a:r>
            <a:r>
              <a:rPr lang="hr-HR" b="1" dirty="0" err="1"/>
              <a:t>Selector</a:t>
            </a:r>
            <a:r>
              <a:rPr lang="hr-HR" b="1" dirty="0"/>
              <a:t> </a:t>
            </a:r>
            <a:r>
              <a:rPr lang="hr-HR" b="1" dirty="0" err="1"/>
              <a:t>Priority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Walk</a:t>
            </a:r>
            <a:r>
              <a:rPr lang="hr-HR" dirty="0"/>
              <a:t> </a:t>
            </a:r>
            <a:r>
              <a:rPr lang="hr-HR" dirty="0" err="1"/>
              <a:t>through</a:t>
            </a:r>
            <a:r>
              <a:rPr lang="hr-HR" dirty="0"/>
              <a:t> element → </a:t>
            </a:r>
            <a:r>
              <a:rPr lang="hr-HR" dirty="0" err="1"/>
              <a:t>class</a:t>
            </a:r>
            <a:r>
              <a:rPr lang="hr-HR" dirty="0"/>
              <a:t> → </a:t>
            </a:r>
            <a:r>
              <a:rPr lang="hr-HR" dirty="0" err="1"/>
              <a:t>attribute</a:t>
            </a:r>
            <a:r>
              <a:rPr lang="hr-HR" dirty="0"/>
              <a:t> → ID </a:t>
            </a:r>
            <a:r>
              <a:rPr lang="hr-HR" dirty="0" err="1"/>
              <a:t>ranking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20 (</a:t>
            </a:r>
            <a:r>
              <a:rPr lang="hr-HR" b="1" dirty="0" err="1"/>
              <a:t>Inline</a:t>
            </a:r>
            <a:r>
              <a:rPr lang="hr-HR" b="1" dirty="0"/>
              <a:t> </a:t>
            </a:r>
            <a:r>
              <a:rPr lang="hr-HR" b="1" dirty="0" err="1"/>
              <a:t>Style</a:t>
            </a:r>
            <a:r>
              <a:rPr lang="hr-HR" b="1" dirty="0"/>
              <a:t> </a:t>
            </a:r>
            <a:r>
              <a:rPr lang="hr-HR" b="1" dirty="0" err="1"/>
              <a:t>Priority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inline</a:t>
            </a:r>
            <a:r>
              <a:rPr lang="hr-HR" dirty="0"/>
              <a:t> </a:t>
            </a:r>
            <a:r>
              <a:rPr lang="hr-HR" dirty="0" err="1"/>
              <a:t>styles</a:t>
            </a:r>
            <a:r>
              <a:rPr lang="hr-HR" dirty="0"/>
              <a:t> </a:t>
            </a:r>
            <a:r>
              <a:rPr lang="hr-HR" dirty="0" err="1"/>
              <a:t>beating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external</a:t>
            </a:r>
            <a:r>
              <a:rPr lang="hr-HR" dirty="0"/>
              <a:t>/</a:t>
            </a:r>
            <a:r>
              <a:rPr lang="hr-HR" dirty="0" err="1"/>
              <a:t>internal</a:t>
            </a:r>
            <a:r>
              <a:rPr lang="hr-HR" dirty="0"/>
              <a:t> </a:t>
            </a:r>
            <a:r>
              <a:rPr lang="hr-HR" dirty="0" err="1"/>
              <a:t>rules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21 (!</a:t>
            </a:r>
            <a:r>
              <a:rPr lang="hr-HR" b="1" dirty="0" err="1"/>
              <a:t>important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Warn</a:t>
            </a:r>
            <a:r>
              <a:rPr lang="hr-HR" dirty="0"/>
              <a:t> </a:t>
            </a:r>
            <a:r>
              <a:rPr lang="hr-HR" dirty="0" err="1"/>
              <a:t>about</a:t>
            </a:r>
            <a:r>
              <a:rPr lang="hr-HR" dirty="0"/>
              <a:t> </a:t>
            </a:r>
            <a:r>
              <a:rPr lang="hr-HR" dirty="0" err="1"/>
              <a:t>maintenance</a:t>
            </a:r>
            <a:r>
              <a:rPr lang="hr-HR" dirty="0"/>
              <a:t> </a:t>
            </a:r>
            <a:r>
              <a:rPr lang="hr-HR" dirty="0" err="1"/>
              <a:t>headaches</a:t>
            </a:r>
            <a:r>
              <a:rPr lang="hr-HR" dirty="0"/>
              <a:t>—</a:t>
            </a:r>
            <a:r>
              <a:rPr lang="hr-HR" dirty="0" err="1"/>
              <a:t>reserve</a:t>
            </a:r>
            <a:r>
              <a:rPr lang="hr-HR" dirty="0"/>
              <a:t> for </a:t>
            </a:r>
            <a:r>
              <a:rPr lang="hr-HR" dirty="0" err="1"/>
              <a:t>special</a:t>
            </a:r>
            <a:r>
              <a:rPr lang="hr-HR" dirty="0"/>
              <a:t> </a:t>
            </a:r>
            <a:r>
              <a:rPr lang="hr-HR" dirty="0" err="1"/>
              <a:t>cases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B372-2752-9E43-9F63-C1C5D81B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6866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5FB0-03D1-7673-1436-618A65B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E79F8-CD3E-7463-10F0-49BFF0F5A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2C36-6B7A-47FF-6BCC-BE60AAD2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DCB2-8D14-6A20-665D-3E19562F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05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3122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98E8-DD69-CE51-408B-4520490F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8548-0244-3CED-AEC1-105E73EA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87A55-2B6B-DE12-274B-5D40A7ED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6884-5223-8ACE-FA06-60663C8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413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B375-A063-7866-C079-884EA5D4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7DE70-7D4A-A307-4692-C35C8DB4E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AD0B6-3ACE-DD12-D326-03F35B1C0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05D8-CCEA-84E0-0B0E-F292ADB4B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7127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97EE-33D5-36AE-CB18-F8274F20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3A36F-3EB0-B104-3D00-8A4C8F71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E554-B44B-EC02-1438-698865840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the reference image and challenge students to replicate layout, colors, and typography.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Encourage use of Flexbox or Grid if they wish, even though it’s not yet covered.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Exercise estimation time: 30 min/individual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CODE - https://github.com/dinoDuvnjak/CTK/tree/main/Bootcamp/css-uvod/2.3-css-cascade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9797-E508-C18C-4DBF-E178CC91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3718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E17-E600-76D8-75E6-F78DC8C5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3F5A3-0991-4ADD-3995-39F803238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119EC-F13A-0AED-C249-A54411F7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23 (</a:t>
            </a:r>
            <a:r>
              <a:rPr lang="hr-HR" b="1" dirty="0" err="1"/>
              <a:t>Static</a:t>
            </a:r>
            <a:r>
              <a:rPr lang="hr-HR" b="1" dirty="0"/>
              <a:t> &amp; </a:t>
            </a:r>
            <a:r>
              <a:rPr lang="hr-HR" b="1" dirty="0" err="1"/>
              <a:t>Relative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position:relative</a:t>
            </a:r>
            <a:r>
              <a:rPr lang="hr-HR" dirty="0"/>
              <a:t>; top/</a:t>
            </a:r>
            <a:r>
              <a:rPr lang="hr-HR" dirty="0" err="1"/>
              <a:t>left</a:t>
            </a:r>
            <a:r>
              <a:rPr lang="hr-HR" dirty="0"/>
              <a:t> </a:t>
            </a:r>
            <a:r>
              <a:rPr lang="hr-HR" dirty="0" err="1"/>
              <a:t>offsets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24 (</a:t>
            </a:r>
            <a:r>
              <a:rPr lang="hr-HR" b="1" dirty="0" err="1"/>
              <a:t>Absolute</a:t>
            </a:r>
            <a:r>
              <a:rPr lang="hr-HR" b="1" dirty="0"/>
              <a:t> &amp; </a:t>
            </a:r>
            <a:r>
              <a:rPr lang="hr-HR" b="1" dirty="0" err="1"/>
              <a:t>Fixed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absolute</a:t>
            </a:r>
            <a:r>
              <a:rPr lang="hr-HR" dirty="0"/>
              <a:t> </a:t>
            </a:r>
            <a:r>
              <a:rPr lang="hr-HR" dirty="0" err="1"/>
              <a:t>positioning</a:t>
            </a:r>
            <a:r>
              <a:rPr lang="hr-HR" dirty="0"/>
              <a:t> </a:t>
            </a:r>
            <a:r>
              <a:rPr lang="hr-HR" dirty="0" err="1"/>
              <a:t>within</a:t>
            </a:r>
            <a:r>
              <a:rPr lang="hr-HR" dirty="0"/>
              <a:t> a </a:t>
            </a:r>
            <a:r>
              <a:rPr lang="hr-HR" dirty="0" err="1"/>
              <a:t>relative</a:t>
            </a:r>
            <a:r>
              <a:rPr lang="hr-HR" dirty="0"/>
              <a:t> </a:t>
            </a:r>
            <a:r>
              <a:rPr lang="hr-HR" dirty="0" err="1"/>
              <a:t>parent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fixed</a:t>
            </a:r>
            <a:r>
              <a:rPr lang="hr-HR" dirty="0"/>
              <a:t> </a:t>
            </a:r>
            <a:r>
              <a:rPr lang="hr-HR" dirty="0" err="1"/>
              <a:t>headers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25 (Z‑Index):</a:t>
            </a:r>
            <a:r>
              <a:rPr lang="hr-HR" dirty="0"/>
              <a:t> </a:t>
            </a:r>
            <a:r>
              <a:rPr lang="hr-HR" dirty="0" err="1"/>
              <a:t>Illustrate</a:t>
            </a:r>
            <a:r>
              <a:rPr lang="hr-HR" dirty="0"/>
              <a:t> </a:t>
            </a:r>
            <a:r>
              <a:rPr lang="hr-HR" dirty="0" err="1"/>
              <a:t>stacking</a:t>
            </a:r>
            <a:r>
              <a:rPr lang="hr-HR" dirty="0"/>
              <a:t> </a:t>
            </a:r>
            <a:r>
              <a:rPr lang="hr-HR" dirty="0" err="1"/>
              <a:t>context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how </a:t>
            </a:r>
            <a:r>
              <a:rPr lang="hr-HR" dirty="0" err="1"/>
              <a:t>higher</a:t>
            </a:r>
            <a:r>
              <a:rPr lang="hr-HR" dirty="0"/>
              <a:t> z-index </a:t>
            </a:r>
            <a:r>
              <a:rPr lang="hr-HR" dirty="0" err="1"/>
              <a:t>brings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forward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F9CE4-7B50-3999-F70D-AA05AA78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47586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24FF-E4FC-F54C-6EF7-E4047A1E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1C344-103D-4F56-E9EA-C6A0B89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8E65-8E39-8E0A-12FD-A768B93F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2E57-E5BE-023F-DD2F-230A3C88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7308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0CF8-704D-2C3A-81D6-2734533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4ED89-D215-CF55-8E15-D441B702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1AFD-6847-0101-FCBC-22E7E72F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C7A9-31D5-C8EA-FCA2-735F10582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494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8604-F0A1-3820-E3D0-AF3569F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E4AC-D4EB-44F4-3776-79B623CDB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B50B1-7A12-D963-3654-0B520A3D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Assign a layout mockup that requires precise positioning and layering.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Advise use of </a:t>
            </a:r>
            <a:r>
              <a:rPr lang="en-US" dirty="0" err="1"/>
              <a:t>DevTools</a:t>
            </a:r>
            <a:r>
              <a:rPr lang="en-US" dirty="0"/>
              <a:t> to tweak top, left, and z-index interactively.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Exercise estimation time: 25 min/individual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CodePen</a:t>
            </a:r>
            <a:r>
              <a:rPr lang="en-US" dirty="0">
                <a:hlinkClick r:id="rId3"/>
              </a:rPr>
              <a:t> – Z‑Index Playground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CODE - https://github.com/dinoDuvnjak/CTK/tree/main/Bootcamp/css-uvod/2.4-positioning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A928-5BBA-0A89-6894-83870970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2368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ACAA-FA65-154A-84B0-6DE65DD8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E5A-C0FB-19FD-29C6-8D962D0F1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D21E-E45E-AB6B-14CF-C77C07CC1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27 (</a:t>
            </a:r>
            <a:r>
              <a:rPr lang="hr-HR" b="1" dirty="0" err="1"/>
              <a:t>Block</a:t>
            </a:r>
            <a:r>
              <a:rPr lang="hr-HR" b="1" dirty="0"/>
              <a:t> vs </a:t>
            </a:r>
            <a:r>
              <a:rPr lang="hr-HR" b="1" dirty="0" err="1"/>
              <a:t>Inline</a:t>
            </a:r>
            <a:r>
              <a:rPr lang="hr-HR" b="1" dirty="0"/>
              <a:t>):</a:t>
            </a:r>
            <a:r>
              <a:rPr lang="hr-HR" dirty="0"/>
              <a:t> Show how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stack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inline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flow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28 (</a:t>
            </a:r>
            <a:r>
              <a:rPr lang="hr-HR" b="1" dirty="0" err="1"/>
              <a:t>Inline‑Block</a:t>
            </a:r>
            <a:r>
              <a:rPr lang="hr-HR" b="1" dirty="0"/>
              <a:t> &amp; None):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inline‑block</a:t>
            </a:r>
            <a:r>
              <a:rPr lang="hr-HR" dirty="0"/>
              <a:t> </a:t>
            </a:r>
            <a:r>
              <a:rPr lang="hr-HR" dirty="0" err="1"/>
              <a:t>allowing</a:t>
            </a:r>
            <a:r>
              <a:rPr lang="hr-HR" dirty="0"/>
              <a:t> </a:t>
            </a:r>
            <a:r>
              <a:rPr lang="hr-HR" dirty="0" err="1"/>
              <a:t>width</a:t>
            </a:r>
            <a:r>
              <a:rPr lang="hr-HR" dirty="0"/>
              <a:t>/</a:t>
            </a:r>
            <a:r>
              <a:rPr lang="hr-HR" dirty="0" err="1"/>
              <a:t>height</a:t>
            </a:r>
            <a:r>
              <a:rPr lang="hr-HR" dirty="0"/>
              <a:t> vs </a:t>
            </a:r>
            <a:r>
              <a:rPr lang="hr-HR" dirty="0" err="1"/>
              <a:t>display:none</a:t>
            </a:r>
            <a:r>
              <a:rPr lang="hr-HR" dirty="0"/>
              <a:t> </a:t>
            </a:r>
            <a:r>
              <a:rPr lang="hr-HR" dirty="0" err="1"/>
              <a:t>hiding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altogether</a:t>
            </a:r>
            <a:r>
              <a:rPr lang="hr-HR" dirty="0"/>
              <a:t>.</a:t>
            </a:r>
          </a:p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47C2-61E5-674C-C9D2-27A0D0215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6253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7FFF-ADA9-9DD0-B158-929DEB47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53C1C-E2D6-8704-A85E-EDBAD22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DA-6151-770E-7FF1-D5993DEB6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5FEB-1D51-9CC3-8687-D6B8FB0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9621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42A1-5CDD-BB19-DD7F-D8270EB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C031D-750C-65A5-65F0-3DE9AADDF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6C6E-3AB4-4727-9ECE-F284C1D1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a simple grid of three squares and ask students to toggle between row and column layouts using display.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Flexbox</a:t>
            </a:r>
          </a:p>
          <a:p>
            <a:endParaRPr lang="en-US" dirty="0"/>
          </a:p>
          <a:p>
            <a:r>
              <a:rPr lang="en-US" dirty="0"/>
              <a:t>CODE - https://github.com/dinoDuvnjak/CTK/tree/main/Bootcamp/css-uvod/2.5-css-display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9EF8A-454A-6B7E-0F06-8A8E865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963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setting up VS Code with the Live Server extension to observe changes instantly.</a:t>
            </a:r>
            <a:br>
              <a:rPr lang="en-US" dirty="0"/>
            </a:br>
            <a:r>
              <a:rPr lang="en-US" dirty="0"/>
              <a:t>• Explain the role of the &lt;title&gt; tag not only in SEO but also in user navigation (browser tabs).</a:t>
            </a:r>
            <a:br>
              <a:rPr lang="en-US" dirty="0"/>
            </a:br>
            <a:r>
              <a:rPr lang="en-US" dirty="0"/>
              <a:t>• Walk through creating an HTML document that uses a proper &lt;head&gt; section including a title.</a:t>
            </a:r>
          </a:p>
          <a:p>
            <a:pPr>
              <a:buNone/>
            </a:pPr>
            <a:r>
              <a:rPr lang="en-US" dirty="0"/>
              <a:t>• Exercise estimation time: 20 min / individual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Using the HTML &lt;title&gt; element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Code  - https://github.com/dinoDuvnjak/CTK/tree/main/SHIFT4IT/html-introduction/2.6-html-final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6283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44E9-93D0-890F-9EA7-AAB3E563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1E62-C990-FE94-95A6-38F95A59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0042-F7DD-CD8F-2DBF-F3A9A6CFE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30–31 (Float Concepts):</a:t>
            </a:r>
            <a:r>
              <a:rPr lang="en-US" dirty="0"/>
              <a:t> Explain text wrapping around floated elements and why floats aren’t recommended for complex layouts.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32 (Exercise 6):</a:t>
            </a:r>
            <a:r>
              <a:rPr lang="en-US" dirty="0"/>
              <a:t> Ask students to float elements in a row, then clear the float for elements below.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EF39-0474-239E-C56D-1A4D8A8F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73322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73C4-C787-E3B0-6B83-5568C83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8B474-9440-1569-3C9A-799E677C8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28CD7-1410-98F3-A047-A60D98CFC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1363-4D28-7D87-9271-A6997DD4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1250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40D-0A32-7B21-2412-7D69058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784D0-5C99-3A01-8A10-806E3E292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511BD-6315-9F22-3088-02A15EC5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- https://github.com/dinoDuvnjak/CTK/tree/main/Bootcamp/css-uvod/2.6-css-float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AD39-B30C-D9FD-2B0E-BE664CF8D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6085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A68C-A62D-05F6-FC1A-44A3FD15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9E93-1C66-4C47-99E3-DF936239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96883-251D-D40E-0DAE-F3EB5AEFC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33 (</a:t>
            </a:r>
            <a:r>
              <a:rPr lang="hr-HR" b="1" dirty="0" err="1"/>
              <a:t>Flexbox</a:t>
            </a:r>
            <a:r>
              <a:rPr lang="hr-HR" b="1" dirty="0"/>
              <a:t> &amp; Grid):</a:t>
            </a:r>
            <a:r>
              <a:rPr lang="hr-HR" dirty="0"/>
              <a:t> </a:t>
            </a:r>
            <a:r>
              <a:rPr lang="hr-HR" dirty="0" err="1"/>
              <a:t>Compare</a:t>
            </a:r>
            <a:r>
              <a:rPr lang="hr-HR" dirty="0"/>
              <a:t> use </a:t>
            </a:r>
            <a:r>
              <a:rPr lang="hr-HR" dirty="0" err="1"/>
              <a:t>cases</a:t>
            </a:r>
            <a:r>
              <a:rPr lang="hr-HR" dirty="0"/>
              <a:t>—</a:t>
            </a:r>
            <a:r>
              <a:rPr lang="hr-HR" dirty="0" err="1"/>
              <a:t>Flexbox</a:t>
            </a:r>
            <a:r>
              <a:rPr lang="hr-HR" dirty="0"/>
              <a:t> for one‑</a:t>
            </a:r>
            <a:r>
              <a:rPr lang="hr-HR" dirty="0" err="1"/>
              <a:t>dimensional</a:t>
            </a:r>
            <a:r>
              <a:rPr lang="hr-HR" dirty="0"/>
              <a:t> </a:t>
            </a:r>
            <a:r>
              <a:rPr lang="hr-HR" dirty="0" err="1"/>
              <a:t>layouts</a:t>
            </a:r>
            <a:r>
              <a:rPr lang="hr-HR" dirty="0"/>
              <a:t>, Grid for </a:t>
            </a:r>
            <a:r>
              <a:rPr lang="hr-HR" dirty="0" err="1"/>
              <a:t>two‑dimensional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34 (</a:t>
            </a:r>
            <a:r>
              <a:rPr lang="hr-HR" b="1" dirty="0" err="1"/>
              <a:t>Bootstrap</a:t>
            </a:r>
            <a:r>
              <a:rPr lang="hr-HR" b="1" dirty="0"/>
              <a:t>, </a:t>
            </a:r>
            <a:r>
              <a:rPr lang="hr-HR" b="1" dirty="0" err="1"/>
              <a:t>Tailwind</a:t>
            </a:r>
            <a:r>
              <a:rPr lang="hr-HR" b="1" dirty="0"/>
              <a:t>, </a:t>
            </a:r>
            <a:r>
              <a:rPr lang="hr-HR" b="1" dirty="0" err="1"/>
              <a:t>Bulma</a:t>
            </a:r>
            <a:r>
              <a:rPr lang="hr-HR" b="1" dirty="0"/>
              <a:t>, </a:t>
            </a:r>
            <a:r>
              <a:rPr lang="hr-HR" b="1" dirty="0" err="1"/>
              <a:t>Kendo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snippets</a:t>
            </a:r>
            <a:r>
              <a:rPr lang="hr-HR" dirty="0"/>
              <a:t>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trade‑offs</a:t>
            </a:r>
            <a:r>
              <a:rPr lang="hr-HR" dirty="0"/>
              <a:t> </a:t>
            </a:r>
            <a:r>
              <a:rPr lang="hr-HR" dirty="0" err="1"/>
              <a:t>between</a:t>
            </a:r>
            <a:r>
              <a:rPr lang="hr-HR" dirty="0"/>
              <a:t> </a:t>
            </a:r>
            <a:r>
              <a:rPr lang="hr-HR" dirty="0" err="1"/>
              <a:t>custom</a:t>
            </a:r>
            <a:r>
              <a:rPr lang="hr-HR" dirty="0"/>
              <a:t> CSS vs </a:t>
            </a:r>
            <a:r>
              <a:rPr lang="hr-HR" dirty="0" err="1"/>
              <a:t>utilities</a:t>
            </a:r>
            <a:r>
              <a:rPr lang="hr-HR" dirty="0"/>
              <a:t>/</a:t>
            </a:r>
            <a:r>
              <a:rPr lang="hr-HR" dirty="0" err="1"/>
              <a:t>frameworks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06017-1494-41E7-4F0C-4C82248DD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771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990F-B09F-1343-86DD-868899FB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F531E-D1B9-D50B-E85E-B1173A67E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FC247-1A66-9364-37EB-8F06B6CEC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71660-6084-5273-6DD3-19FD8D953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77729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6560-EAEF-302C-7BBE-0FF26559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048A0-903B-060F-B5E2-F0B4C33CD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ACF3-AB13-EDEE-D033-2664AE1B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Clearly</a:t>
            </a:r>
            <a:r>
              <a:rPr lang="hr-HR" dirty="0"/>
              <a:t> restate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styling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framework</a:t>
            </a:r>
            <a:r>
              <a:rPr lang="hr-HR" dirty="0"/>
              <a:t> use,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Offer</a:t>
            </a:r>
            <a:r>
              <a:rPr lang="hr-HR" dirty="0"/>
              <a:t> a </a:t>
            </a:r>
            <a:r>
              <a:rPr lang="hr-HR" dirty="0" err="1"/>
              <a:t>checklist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rubric</a:t>
            </a:r>
            <a:r>
              <a:rPr lang="hr-HR" dirty="0"/>
              <a:t> for </a:t>
            </a:r>
            <a:r>
              <a:rPr lang="hr-HR" dirty="0" err="1"/>
              <a:t>grading</a:t>
            </a:r>
            <a:r>
              <a:rPr lang="hr-HR" dirty="0"/>
              <a:t> (</a:t>
            </a:r>
            <a:r>
              <a:rPr lang="hr-HR" dirty="0" err="1"/>
              <a:t>visual</a:t>
            </a:r>
            <a:r>
              <a:rPr lang="hr-HR" dirty="0"/>
              <a:t> design,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quality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version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3"/>
              </a:rPr>
              <a:t>GitHub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Guides</a:t>
            </a:r>
            <a:r>
              <a:rPr lang="hr-HR" dirty="0">
                <a:hlinkClick r:id="rId3"/>
              </a:rPr>
              <a:t> – </a:t>
            </a:r>
            <a:r>
              <a:rPr lang="hr-HR" dirty="0" err="1">
                <a:hlinkClick r:id="rId3"/>
              </a:rPr>
              <a:t>Hello</a:t>
            </a:r>
            <a:r>
              <a:rPr lang="hr-HR" dirty="0">
                <a:hlinkClick r:id="rId3"/>
              </a:rPr>
              <a:t> World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</a:t>
            </a:r>
            <a:r>
              <a:rPr lang="hr-HR" dirty="0" err="1"/>
              <a:t>Responsive</a:t>
            </a:r>
            <a:r>
              <a:rPr lang="hr-HR" dirty="0"/>
              <a:t> Web Design </a:t>
            </a:r>
            <a:r>
              <a:rPr lang="hr-HR" dirty="0" err="1"/>
              <a:t>Certification</a:t>
            </a:r>
            <a:endParaRPr lang="hr-HR" dirty="0"/>
          </a:p>
          <a:p>
            <a:endParaRPr lang="en-US" dirty="0"/>
          </a:p>
          <a:p>
            <a:r>
              <a:rPr lang="en-US" dirty="0"/>
              <a:t>CODE - https://github.com/dinoDuvnjak/CTK/tree/main/SHIFT4IT/css-introduction/3-final-exercise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FCF20-F315-ABC8-7510-FA1FD88EC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683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BDF1-76AC-2B23-74FF-A715A061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17C78C-0D52-02FA-6B88-CAEEF57F2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C9301-88BD-D67A-F21C-5B61AACCA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Clearly</a:t>
            </a:r>
            <a:r>
              <a:rPr lang="hr-HR" dirty="0"/>
              <a:t> restate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styling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framework</a:t>
            </a:r>
            <a:r>
              <a:rPr lang="hr-HR" dirty="0"/>
              <a:t> use,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Offer</a:t>
            </a:r>
            <a:r>
              <a:rPr lang="hr-HR" dirty="0"/>
              <a:t> a </a:t>
            </a:r>
            <a:r>
              <a:rPr lang="hr-HR" dirty="0" err="1"/>
              <a:t>checklist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rubric</a:t>
            </a:r>
            <a:r>
              <a:rPr lang="hr-HR" dirty="0"/>
              <a:t> for </a:t>
            </a:r>
            <a:r>
              <a:rPr lang="hr-HR" dirty="0" err="1"/>
              <a:t>grading</a:t>
            </a:r>
            <a:r>
              <a:rPr lang="hr-HR" dirty="0"/>
              <a:t> (</a:t>
            </a:r>
            <a:r>
              <a:rPr lang="hr-HR" dirty="0" err="1"/>
              <a:t>visual</a:t>
            </a:r>
            <a:r>
              <a:rPr lang="hr-HR" dirty="0"/>
              <a:t> design,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quality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version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3"/>
              </a:rPr>
              <a:t>GitHub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Guides</a:t>
            </a:r>
            <a:r>
              <a:rPr lang="hr-HR" dirty="0">
                <a:hlinkClick r:id="rId3"/>
              </a:rPr>
              <a:t> – </a:t>
            </a:r>
            <a:r>
              <a:rPr lang="hr-HR" dirty="0" err="1">
                <a:hlinkClick r:id="rId3"/>
              </a:rPr>
              <a:t>Hello</a:t>
            </a:r>
            <a:r>
              <a:rPr lang="hr-HR" dirty="0">
                <a:hlinkClick r:id="rId3"/>
              </a:rPr>
              <a:t> World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</a:t>
            </a:r>
            <a:r>
              <a:rPr lang="hr-HR" dirty="0" err="1"/>
              <a:t>Responsive</a:t>
            </a:r>
            <a:r>
              <a:rPr lang="hr-HR" dirty="0"/>
              <a:t> Web Design </a:t>
            </a:r>
            <a:r>
              <a:rPr lang="hr-HR" dirty="0" err="1"/>
              <a:t>Certification</a:t>
            </a:r>
            <a:endParaRPr lang="hr-HR" dirty="0"/>
          </a:p>
          <a:p>
            <a:endParaRPr lang="en-US" dirty="0"/>
          </a:p>
          <a:p>
            <a:r>
              <a:rPr lang="en-US"/>
              <a:t>CODE - https://github.com/dinoDuvnjak/CTK/tree/main/SHIFT4IT/css-introduction/3-final-exercise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1C738-8D32-39C4-C4F8-B85AE5F43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5218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F05D-EE00-AEC6-033D-6A4676507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790E5-4680-DD38-B94F-75B0DC988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85524-A169-5BE5-071C-FBCD67673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Clearly</a:t>
            </a:r>
            <a:r>
              <a:rPr lang="hr-HR" dirty="0"/>
              <a:t> restate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styling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framework</a:t>
            </a:r>
            <a:r>
              <a:rPr lang="hr-HR" dirty="0"/>
              <a:t> use,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Offer</a:t>
            </a:r>
            <a:r>
              <a:rPr lang="hr-HR" dirty="0"/>
              <a:t> a </a:t>
            </a:r>
            <a:r>
              <a:rPr lang="hr-HR" dirty="0" err="1"/>
              <a:t>checklist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rubric</a:t>
            </a:r>
            <a:r>
              <a:rPr lang="hr-HR" dirty="0"/>
              <a:t> for </a:t>
            </a:r>
            <a:r>
              <a:rPr lang="hr-HR" dirty="0" err="1"/>
              <a:t>grading</a:t>
            </a:r>
            <a:r>
              <a:rPr lang="hr-HR" dirty="0"/>
              <a:t> (</a:t>
            </a:r>
            <a:r>
              <a:rPr lang="hr-HR" dirty="0" err="1"/>
              <a:t>visual</a:t>
            </a:r>
            <a:r>
              <a:rPr lang="hr-HR" dirty="0"/>
              <a:t> design,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quality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version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3"/>
              </a:rPr>
              <a:t>GitHub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Guides</a:t>
            </a:r>
            <a:r>
              <a:rPr lang="hr-HR" dirty="0">
                <a:hlinkClick r:id="rId3"/>
              </a:rPr>
              <a:t> – </a:t>
            </a:r>
            <a:r>
              <a:rPr lang="hr-HR" dirty="0" err="1">
                <a:hlinkClick r:id="rId3"/>
              </a:rPr>
              <a:t>Hello</a:t>
            </a:r>
            <a:r>
              <a:rPr lang="hr-HR" dirty="0">
                <a:hlinkClick r:id="rId3"/>
              </a:rPr>
              <a:t> World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</a:t>
            </a:r>
            <a:r>
              <a:rPr lang="hr-HR" dirty="0" err="1"/>
              <a:t>Responsive</a:t>
            </a:r>
            <a:r>
              <a:rPr lang="hr-HR" dirty="0"/>
              <a:t> Web Design </a:t>
            </a:r>
            <a:r>
              <a:rPr lang="hr-HR" dirty="0" err="1"/>
              <a:t>Certification</a:t>
            </a:r>
            <a:endParaRPr lang="hr-HR" dirty="0"/>
          </a:p>
          <a:p>
            <a:endParaRPr lang="en-US" dirty="0"/>
          </a:p>
          <a:p>
            <a:r>
              <a:rPr lang="en-US"/>
              <a:t>CODE - https://github.com/dinoDuvnjak/CTK/tree/main/SHIFT4IT/css-introduction/3-final-exercise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CACC0-ACE4-3B5C-38A5-4BCBB5DD2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43335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733E0-66BD-2BEB-F9DC-8F96DE71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353FC-77F7-EB72-556C-17E07D675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4EFC2-3DC8-2A15-AE57-44F1B754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Clearly</a:t>
            </a:r>
            <a:r>
              <a:rPr lang="hr-HR" dirty="0"/>
              <a:t> restate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styling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framework</a:t>
            </a:r>
            <a:r>
              <a:rPr lang="hr-HR" dirty="0"/>
              <a:t> use,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Offer</a:t>
            </a:r>
            <a:r>
              <a:rPr lang="hr-HR" dirty="0"/>
              <a:t> a </a:t>
            </a:r>
            <a:r>
              <a:rPr lang="hr-HR" dirty="0" err="1"/>
              <a:t>checklist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rubric</a:t>
            </a:r>
            <a:r>
              <a:rPr lang="hr-HR" dirty="0"/>
              <a:t> for </a:t>
            </a:r>
            <a:r>
              <a:rPr lang="hr-HR" dirty="0" err="1"/>
              <a:t>grading</a:t>
            </a:r>
            <a:r>
              <a:rPr lang="hr-HR" dirty="0"/>
              <a:t> (</a:t>
            </a:r>
            <a:r>
              <a:rPr lang="hr-HR" dirty="0" err="1"/>
              <a:t>visual</a:t>
            </a:r>
            <a:r>
              <a:rPr lang="hr-HR" dirty="0"/>
              <a:t> design,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quality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version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3"/>
              </a:rPr>
              <a:t>GitHub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Guides</a:t>
            </a:r>
            <a:r>
              <a:rPr lang="hr-HR" dirty="0">
                <a:hlinkClick r:id="rId3"/>
              </a:rPr>
              <a:t> – </a:t>
            </a:r>
            <a:r>
              <a:rPr lang="hr-HR" dirty="0" err="1">
                <a:hlinkClick r:id="rId3"/>
              </a:rPr>
              <a:t>Hello</a:t>
            </a:r>
            <a:r>
              <a:rPr lang="hr-HR" dirty="0">
                <a:hlinkClick r:id="rId3"/>
              </a:rPr>
              <a:t> World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</a:t>
            </a:r>
            <a:r>
              <a:rPr lang="hr-HR" dirty="0" err="1"/>
              <a:t>Responsive</a:t>
            </a:r>
            <a:r>
              <a:rPr lang="hr-HR" dirty="0"/>
              <a:t> Web Design </a:t>
            </a:r>
            <a:r>
              <a:rPr lang="hr-HR" dirty="0" err="1"/>
              <a:t>Certification</a:t>
            </a:r>
            <a:endParaRPr lang="hr-HR" dirty="0"/>
          </a:p>
          <a:p>
            <a:endParaRPr lang="en-US" dirty="0"/>
          </a:p>
          <a:p>
            <a:r>
              <a:rPr lang="en-US"/>
              <a:t>CODE - https://github.com/dinoDuvnjak/CTK/tree/main/SHIFT4IT/css-introduction/3-final-exercise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75ABD-C23F-EF13-0E28-C46A35A29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088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Stress the importance of correct syntax and indentation for both maintenance and readability.</a:t>
            </a:r>
            <a:br>
              <a:rPr lang="en-US" dirty="0"/>
            </a:br>
            <a:r>
              <a:rPr lang="en-US" dirty="0"/>
              <a:t>• Conduct a live coding session to show how HTML lists should be structured and highlight typical errors.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05085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Illustrate how omitting &lt;p&gt; tags can lead to cluttered content and poor accessibility.</a:t>
            </a:r>
            <a:br>
              <a:rPr lang="en-US" dirty="0"/>
            </a:br>
            <a:r>
              <a:rPr lang="en-US" dirty="0"/>
              <a:t>• Discuss best practices in creating readable content that both sighted users and screen readers can navigate easily.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Paragraphs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Accessibility for Everyone</a:t>
            </a:r>
            <a:r>
              <a:rPr lang="en-US" dirty="0"/>
              <a:t> by Laura </a:t>
            </a:r>
            <a:r>
              <a:rPr lang="en-US" dirty="0" err="1"/>
              <a:t>Kalbag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6401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Guide students through the creation of nested lists and using proper list tags (&lt;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&lt;li&gt;).</a:t>
            </a:r>
            <a:br>
              <a:rPr lang="en-US" dirty="0"/>
            </a:br>
            <a:r>
              <a:rPr lang="en-US" dirty="0"/>
              <a:t>• Offer step-by-step instructions while projecting the code and its rendered output.</a:t>
            </a:r>
          </a:p>
          <a:p>
            <a:pPr>
              <a:buNone/>
            </a:pPr>
            <a:r>
              <a:rPr lang="en-US" dirty="0"/>
              <a:t>• Exercise estimation time: 20 min / individual</a:t>
            </a:r>
          </a:p>
          <a:p>
            <a:pPr>
              <a:buNone/>
            </a:pP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endParaRPr lang="en-US" dirty="0"/>
          </a:p>
          <a:p>
            <a:r>
              <a:rPr lang="en-US" b="1" dirty="0"/>
              <a:t>Code -</a:t>
            </a:r>
            <a:r>
              <a:rPr lang="en-US" dirty="0"/>
              <a:t> https://github.com/dinoDuvnjak/CTK/tree/main/SHIFT4IT/html-introduction/2.2-html-list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7846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Explain that attributes add metadata or control behavior for HTML elements (e.g., </a:t>
            </a:r>
            <a:r>
              <a:rPr lang="en-US" dirty="0" err="1"/>
              <a:t>href</a:t>
            </a:r>
            <a:r>
              <a:rPr lang="en-US" dirty="0"/>
              <a:t>, </a:t>
            </a:r>
            <a:r>
              <a:rPr lang="en-US" dirty="0" err="1"/>
              <a:t>src</a:t>
            </a:r>
            <a:r>
              <a:rPr lang="en-US" dirty="0"/>
              <a:t>, alt).</a:t>
            </a:r>
            <a:br>
              <a:rPr lang="en-US" dirty="0"/>
            </a:br>
            <a:r>
              <a:rPr lang="en-US" dirty="0"/>
              <a:t>• Discuss how some attributes are available for all tags (global attributes) while others are tag-specific.</a:t>
            </a:r>
            <a:br>
              <a:rPr lang="en-US" dirty="0"/>
            </a:br>
            <a:r>
              <a:rPr lang="en-US" dirty="0"/>
              <a:t>• Encourage students to explore the provided link for interactive examples.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HTML Standard Attributes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HTML5 in Easy Steps</a:t>
            </a:r>
            <a:r>
              <a:rPr lang="en-US" dirty="0"/>
              <a:t> by Mike McGrath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677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10.7.2025.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:/www.w3schools.com/html/html_attributes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html_attributes.asp" TargetMode="External"/><Relationship Id="rId3" Type="http://schemas.openxmlformats.org/officeDocument/2006/relationships/hyperlink" Target="https://developer.mozilla.org/en-US/docs/Learn_web_development/Core/Structuring_content/Basic_HTML_syntax" TargetMode="External"/><Relationship Id="rId7" Type="http://schemas.openxmlformats.org/officeDocument/2006/relationships/hyperlink" Target="https://developer.mozilla.org/en-US/docs/Learn_web_development/Core/Structuring_content/Lists" TargetMode="External"/><Relationship Id="rId2" Type="http://schemas.openxmlformats.org/officeDocument/2006/relationships/hyperlink" Target="https://developer.mozilla.org/en-US/docs/Web/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veloper.mozilla.org/en-US/docs/Web/HTML/Reference/Elements/p" TargetMode="External"/><Relationship Id="rId11" Type="http://schemas.openxmlformats.org/officeDocument/2006/relationships/hyperlink" Target="https://developer.mozilla.org/en-US/docs/Web/HTML/Reference/Elements/link" TargetMode="External"/><Relationship Id="rId5" Type="http://schemas.openxmlformats.org/officeDocument/2006/relationships/hyperlink" Target="https://www.google.com/search?q=MDN+%E2%80%93+HTML+Paragraphs&amp;ie=UTF-8" TargetMode="External"/><Relationship Id="rId10" Type="http://schemas.openxmlformats.org/officeDocument/2006/relationships/hyperlink" Target="https://developer.mozilla.org/en-US/docs/Web/HTML/Reference/Elements/img" TargetMode="External"/><Relationship Id="rId4" Type="http://schemas.openxmlformats.org/officeDocument/2006/relationships/hyperlink" Target="https://developer.mozilla.org/en-US/docs/Web/HTML/Reference/Elements/title" TargetMode="External"/><Relationship Id="rId9" Type="http://schemas.openxmlformats.org/officeDocument/2006/relationships/hyperlink" Target="https://developer.mozilla.org/en-US/docs/Learn_web_development/Core/Structuring_content/Creating_link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ascade" TargetMode="External"/><Relationship Id="rId2" Type="http://schemas.openxmlformats.org/officeDocument/2006/relationships/hyperlink" Target="https://developer.mozilla.org/en-US/docs/Learn/CSS/First_step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mozilla.org/en-US/docs/Web/HTML/Element/div" TargetMode="External"/><Relationship Id="rId5" Type="http://schemas.openxmlformats.org/officeDocument/2006/relationships/hyperlink" Target="https://developer.mozilla.org/en-US/docs/Web/CSS/Specificity#the_important_exception" TargetMode="External"/><Relationship Id="rId4" Type="http://schemas.openxmlformats.org/officeDocument/2006/relationships/hyperlink" Target="https://developer.mozilla.org/en-US/docs/Web/CSS/Specificit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endmentor.io/" TargetMode="External"/><Relationship Id="rId2" Type="http://schemas.openxmlformats.org/officeDocument/2006/relationships/hyperlink" Target="https://developer.mozilla.org/en-US/docs/Web/CSS/position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mozilla.org/en-US/docs/Web/CSS/float" TargetMode="External"/><Relationship Id="rId5" Type="http://schemas.openxmlformats.org/officeDocument/2006/relationships/hyperlink" Target="https://developer.mozilla.org/en-US/docs/Web/CSS/CSS_Selectors" TargetMode="External"/><Relationship Id="rId4" Type="http://schemas.openxmlformats.org/officeDocument/2006/relationships/hyperlink" Target="https://developer.mozilla.org/en-US/docs/Web/CSS/z-index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Grid_Layout" TargetMode="External"/><Relationship Id="rId2" Type="http://schemas.openxmlformats.org/officeDocument/2006/relationships/hyperlink" Target="https://developer.mozilla.org/en-US/docs/Web/CSS/CSS_Flexible_Box_Layou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ulma.io/" TargetMode="External"/><Relationship Id="rId5" Type="http://schemas.openxmlformats.org/officeDocument/2006/relationships/hyperlink" Target="https://tailwindcss.com/" TargetMode="External"/><Relationship Id="rId4" Type="http://schemas.openxmlformats.org/officeDocument/2006/relationships/hyperlink" Target="https://getbootstrap.com/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chrome.com/docs/devtools/" TargetMode="External"/><Relationship Id="rId3" Type="http://schemas.openxmlformats.org/officeDocument/2006/relationships/hyperlink" Target="https://www.w3schools.com/css/css_intro.asp" TargetMode="External"/><Relationship Id="rId7" Type="http://schemas.openxmlformats.org/officeDocument/2006/relationships/hyperlink" Target="https://developer.mozilla.org/en-US/docs/Web/CSS/color_value" TargetMode="External"/><Relationship Id="rId2" Type="http://schemas.openxmlformats.org/officeDocument/2006/relationships/hyperlink" Target="https://developer.mozilla.org/en-US/docs/Learn/Getting_started_with_the_web/CSS_basic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veloper.mozilla.org/en-US/docs/Web/HTML/Element/link" TargetMode="External"/><Relationship Id="rId5" Type="http://schemas.openxmlformats.org/officeDocument/2006/relationships/hyperlink" Target="https://developer.mozilla.org/en-US/docs/Web/HTML/Element/style" TargetMode="External"/><Relationship Id="rId4" Type="http://schemas.openxmlformats.org/officeDocument/2006/relationships/hyperlink" Target="https://developer.mozilla.org/en-US/docs/Web/HTML/Global_attributes/style" TargetMode="External"/><Relationship Id="rId9" Type="http://schemas.openxmlformats.org/officeDocument/2006/relationships/hyperlink" Target="https://developer.chrome.com/docs/devtools/css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hyperlink" Target="https://codepen.io/una/pen/VwKxZp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freecodecamp.org/learn/responsive-web-design/" TargetMode="External"/><Relationship Id="rId4" Type="http://schemas.openxmlformats.org/officeDocument/2006/relationships/hyperlink" Target="https://guides.github.com/activities/hello-worl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959A8-A345-61E4-C29D-69F9C7275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FAD9254F-A682-F34B-1810-E1A1FCBE9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Web and Mobile Development Overview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B541DF6B-D2A8-43BF-1A20-008A40DAF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Creating the web experiences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96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251276"/>
            <a:ext cx="9298052" cy="1234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7" y="5371360"/>
            <a:ext cx="5002154" cy="1121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613" y="5371361"/>
            <a:ext cx="6188666" cy="11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971982" y="1841394"/>
            <a:ext cx="7649504" cy="1211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Bahnschrift SemiLight" panose="020B0502040204020203" pitchFamily="34" charset="0"/>
              </a:rPr>
              <a:t>Common mistakes to avoid</a:t>
            </a:r>
            <a:r>
              <a:rPr lang="en-US" sz="2000" dirty="0">
                <a:latin typeface="Bahnschrift SemiLight" panose="020B0502040204020203" pitchFamily="34" charset="0"/>
              </a:rPr>
              <a:t>
Forgetting to close tags </a:t>
            </a:r>
            <a:r>
              <a:rPr lang="en-US" sz="2000" b="1" dirty="0">
                <a:latin typeface="Bahnschrift SemiLight" panose="020B0502040204020203" pitchFamily="34" charset="0"/>
              </a:rPr>
              <a:t>(&lt;/ul&gt; or &lt;/</a:t>
            </a:r>
            <a:r>
              <a:rPr lang="en-US" sz="2000" b="1" dirty="0" err="1">
                <a:latin typeface="Bahnschrift SemiLight" panose="020B0502040204020203" pitchFamily="34" charset="0"/>
              </a:rPr>
              <a:t>ol</a:t>
            </a:r>
            <a:r>
              <a:rPr lang="en-US" sz="2000" b="1" dirty="0">
                <a:latin typeface="Bahnschrift SemiLight" panose="020B0502040204020203" pitchFamily="34" charset="0"/>
              </a:rPr>
              <a:t>&gt;).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Incorrect code indentation, making it difficult to read and maintain.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359729"/>
            <a:ext cx="4940899" cy="2198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974" y="4055708"/>
            <a:ext cx="3297343" cy="24371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586" y="4359729"/>
            <a:ext cx="2628900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159329" y="3713264"/>
            <a:ext cx="6482442" cy="92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Recreate image in html code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58" y="1895515"/>
            <a:ext cx="5467928" cy="47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843643" y="195613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HTML elements can have attributes that add additional information about the element.
Attributes are located inside the opening tag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34440"/>
            <a:ext cx="5934486" cy="989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13" y="5625437"/>
            <a:ext cx="5507355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534" y="5685606"/>
            <a:ext cx="5934486" cy="734035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Specific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Global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1803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- Allows the creation of hyperlinks
-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 specifies the URL to which the link leads. </a:t>
            </a:r>
          </a:p>
          <a:p>
            <a:pPr algn="l"/>
            <a:r>
              <a:rPr lang="en-US" dirty="0">
                <a:latin typeface="Bahnschrift SemiLight" panose="020B0502040204020203" pitchFamily="34" charset="0"/>
              </a:rPr>
              <a:t>- Attributes are located inside the opening tag
 - Without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attribute, the link is not active</a:t>
            </a:r>
            <a:endParaRPr lang="en-US" b="1" dirty="0">
              <a:latin typeface="Bahnschrift SemiLight" panose="020B0502040204020203" pitchFamily="34" charset="0"/>
            </a:endParaRPr>
          </a:p>
          <a:p>
            <a:pPr algn="l"/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89" y="4451321"/>
            <a:ext cx="8867959" cy="8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6" y="3592105"/>
            <a:ext cx="8379164" cy="58572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975406" y="193967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- Allows you to add images to our websites
- The </a:t>
            </a:r>
            <a:r>
              <a:rPr lang="en-US" dirty="0" err="1">
                <a:latin typeface="Bahnschrift SemiLight" panose="020B0502040204020203" pitchFamily="34" charset="0"/>
              </a:rPr>
              <a:t>src</a:t>
            </a:r>
            <a:r>
              <a:rPr lang="en-US" dirty="0">
                <a:latin typeface="Bahnschrift SemiLight" panose="020B0502040204020203" pitchFamily="34" charset="0"/>
              </a:rPr>
              <a:t> attribute (source) defines the source of the image 
&lt;</a:t>
            </a:r>
            <a:r>
              <a:rPr lang="en-US" dirty="0" err="1">
                <a:latin typeface="Bahnschrift SemiLight" panose="020B0502040204020203" pitchFamily="34" charset="0"/>
              </a:rPr>
              <a:t>img</a:t>
            </a:r>
            <a:r>
              <a:rPr lang="en-US" dirty="0">
                <a:latin typeface="Bahnschrift SemiLight" panose="020B0502040204020203" pitchFamily="34" charset="0"/>
              </a:rPr>
              <a:t>&gt; It doesn't have a closing tag, because it's a void element.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4006" y="4426824"/>
            <a:ext cx="60952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Why is alt important?
 - Helps blind and visually impaired people understand the content of the image.
 - When an image can't load, alt text is displayed.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1776454" y="2517790"/>
            <a:ext cx="7944901" cy="727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Go to </a:t>
            </a:r>
            <a:r>
              <a:rPr lang="hr-HR" sz="2000" i="1" dirty="0">
                <a:latin typeface="Bahnschrift SemiLight" panose="020B0502040204020203" pitchFamily="34" charset="0"/>
                <a:hlinkClick r:id="rId3" action="ppaction://hlinkfile"/>
              </a:rPr>
              <a:t>://www.w3schools.com/html/html_attributes.asp</a:t>
            </a:r>
            <a:r>
              <a:rPr lang="en-US" sz="2000" i="1" dirty="0">
                <a:latin typeface="Bahnschrift SemiLight" panose="020B0502040204020203" pitchFamily="34" charset="0"/>
                <a:hlinkClick r:id="rId3" action="ppaction://hlinkfile"/>
              </a:rPr>
              <a:t> </a:t>
            </a:r>
            <a:r>
              <a:rPr lang="en-US" sz="2000" dirty="0">
                <a:latin typeface="Bahnschrift SemiLight" panose="020B0502040204020203" pitchFamily="34" charset="0"/>
              </a:rPr>
              <a:t>and practice the quiz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54" y="3429000"/>
            <a:ext cx="8230859" cy="3113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9088E-5131-54E2-2338-95E2EB629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410" y="6400800"/>
            <a:ext cx="300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06243" y="1865472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A file path is a unique location on your computer where a specific file or folder is located.
- We can compare it to a real-world address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09411"/>
            <a:ext cx="6056439" cy="697144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803149" y="3586860"/>
            <a:ext cx="2559424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Absolute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105233" y="3586860"/>
            <a:ext cx="2779664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Relative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33" y="4093033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49" y="4867812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373720" y="4093033"/>
            <a:ext cx="1804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One level up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9067383" y="4971738"/>
            <a:ext cx="2443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Current directory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1763975" y="1956524"/>
            <a:ext cx="7648453" cy="119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Download 2.4-html-image-link project and connect the images in html file</a:t>
            </a:r>
          </a:p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Replicate the image result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22" y="2554828"/>
            <a:ext cx="2771650" cy="3931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2" y="3282043"/>
            <a:ext cx="5353702" cy="2879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AB0EE-22EA-F7DE-985F-65CC7B7B5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122" y="6438972"/>
            <a:ext cx="2749868" cy="4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4646568" y="3025315"/>
            <a:ext cx="3240132" cy="201682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8292813" y="2975161"/>
            <a:ext cx="3060987" cy="1985811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138980" y="4313485"/>
            <a:ext cx="3234744" cy="883117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To allow users to navigate through the site, we need to link pages using hyperlinks.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391541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Allows you to add images to our websites
-  ./ means "search in the current directory".
- By clicking on the link, we will be taken to the "About Us" page.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HTML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Basic of the HTML files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Bahnschrift SemiLight" panose="020B0502040204020203" pitchFamily="34" charset="0"/>
              </a:rPr>
              <a:t>Create a multi-page site</a:t>
            </a:r>
            <a:r>
              <a:rPr lang="en-US" dirty="0">
                <a:latin typeface="Bahnschrift SemiLight" panose="020B0502040204020203" pitchFamily="34" charset="0"/>
              </a:rPr>
              <a:t>
 - Clicking on the image takes us to the about us page
 - Click on Contact me, take us to the contact page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BEF94-E3F9-5292-7B07-73A25F377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33" y="6302447"/>
            <a:ext cx="2749868" cy="4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E0FA-78DE-23E4-AAD8-587D7256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D4118-1469-DB0A-E0A0-5850DE9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9B32-BC40-6EF8-23CA-AF16B2E6145B}"/>
              </a:ext>
            </a:extLst>
          </p:cNvPr>
          <p:cNvSpPr txBox="1"/>
          <p:nvPr/>
        </p:nvSpPr>
        <p:spPr>
          <a:xfrm>
            <a:off x="283641" y="1690688"/>
            <a:ext cx="116247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Objective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Create a basic HTML skeleton for </a:t>
            </a:r>
            <a:r>
              <a:rPr lang="en-US" sz="2400" b="1" dirty="0" err="1">
                <a:latin typeface="Bahnschrift SemiLight" panose="020B0502040204020203" pitchFamily="34" charset="0"/>
              </a:rPr>
              <a:t>CraftEase</a:t>
            </a:r>
            <a:r>
              <a:rPr lang="en-US" sz="2400" b="1" dirty="0">
                <a:latin typeface="Bahnschrift SemiLight" panose="020B0502040204020203" pitchFamily="34" charset="0"/>
              </a:rPr>
              <a:t>, a DIY Workshop Management System designed for home improvement retailers. The goal is to create a foundation that will later be enhanced with CSS and JavaScript to provide a complete digital service for managing DIY workshop registrations, project tutorials, and tool/material availability tracking. Once completed, upload the project to GitHub.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Project Background</a:t>
            </a:r>
          </a:p>
          <a:p>
            <a:endParaRPr lang="en-US" sz="2400" b="1" dirty="0">
              <a:latin typeface="Bahnschrift SemiLight" panose="020B0502040204020203" pitchFamily="34" charset="0"/>
            </a:endParaRPr>
          </a:p>
          <a:p>
            <a:r>
              <a:rPr lang="en-US" sz="2400" b="1" dirty="0">
                <a:latin typeface="Bahnschrift SemiLight" panose="020B0502040204020203" pitchFamily="34" charset="0"/>
              </a:rPr>
              <a:t>Header with site branding and description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Navigation menu for different system sections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Workshop Registration Form for new participants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Participant Management Table showing registered customers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Upcoming Workshops Section displaying scheduled events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Tool &amp; Material Inventory Table for availability tracking</a:t>
            </a:r>
          </a:p>
        </p:txBody>
      </p:sp>
    </p:spTree>
    <p:extLst>
      <p:ext uri="{BB962C8B-B14F-4D97-AF65-F5344CB8AC3E}">
        <p14:creationId xmlns:p14="http://schemas.microsoft.com/office/powerpoint/2010/main" val="89749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1C58-8D62-5747-D3C0-7B18A07FE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2784A0-974C-3A88-47BD-334C382F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HTML – FINAL EXERCISE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61CEB-6FA5-786F-D289-62C88291F42B}"/>
              </a:ext>
            </a:extLst>
          </p:cNvPr>
          <p:cNvSpPr txBox="1"/>
          <p:nvPr/>
        </p:nvSpPr>
        <p:spPr>
          <a:xfrm>
            <a:off x="838200" y="1825625"/>
            <a:ext cx="11353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Content Requirements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Add at least four sample workshop participants with realistic 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Include five different workshop types (woodworking, electrical, plumbing, tile installation, painting)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Show two upcoming workshop cards with complete details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Display four inventory items with stock levels and availability status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Use appropriate form elements (text inputs, selects, textarea, email, tel, number)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Deliverables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HTML file named index.html with complete workshop management system structure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README.md file explaining the project purpose and structure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GitHub repository with the complete project uploaded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Ensure the HTML validates and displays properly in modern browsers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Submission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Upload your completed project to GitHub with: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Repository name: craftease-workshop-management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Include all required files (HTML, README.md)</a:t>
            </a:r>
            <a:endParaRPr lang="hr-HR" sz="2000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773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360E-9F1C-5BBC-B259-CD7F45E1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0E89DC-39A0-C91D-B661-E2A5D9EF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908C9-F53D-3359-BAC1-76A6B490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20" y="1690688"/>
            <a:ext cx="5814060" cy="51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1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0E6ACA-F5C5-E5DA-6C22-5D9EB65A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FEBA63-70E2-F3CA-1C2B-28B49FE8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HTML and CSS: Design and Build Websites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Jon Duckett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Learning Web Design: A Beginner’s Guide to HTML, CSS, JavaScript, and Web Graphics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Jennifer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Niederst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Robbins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- Head First HTML and CSS</a:t>
            </a:r>
            <a:r>
              <a:rPr lang="en-US" dirty="0"/>
              <a:t> by Elisabeth Robson and Eric Freeman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525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670DD-10AB-70AA-18A4-9296EA99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0FD4E-4520-02F9-79C1-A5BD75424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https://developer.mozilla.org/en-US/docs/Web/HTML</a:t>
            </a:r>
            <a:endParaRPr lang="en-US" dirty="0"/>
          </a:p>
          <a:p>
            <a:r>
              <a:rPr lang="en-US" dirty="0">
                <a:hlinkClick r:id="rId3"/>
              </a:rPr>
              <a:t>https://developer.mozilla.org/en-US/docs/Learn_web_development/Core/Structuring_content/Basic_HTML_syntax</a:t>
            </a:r>
            <a:endParaRPr lang="en-US" dirty="0"/>
          </a:p>
          <a:p>
            <a:r>
              <a:rPr lang="en-US" dirty="0">
                <a:hlinkClick r:id="rId4"/>
              </a:rPr>
              <a:t>https://developer.mozilla.org/en-US/docs/Web/HTML/Reference/Elements/title</a:t>
            </a:r>
            <a:endParaRPr lang="en-US" dirty="0"/>
          </a:p>
          <a:p>
            <a:r>
              <a:rPr lang="en-US" dirty="0">
                <a:hlinkClick r:id="rId5"/>
              </a:rPr>
              <a:t>https://www.google.com/search?q=MDN+%E2%80%93+HTML+Paragraphs&amp;ie=UTF-8</a:t>
            </a:r>
            <a:endParaRPr lang="en-US" dirty="0"/>
          </a:p>
          <a:p>
            <a:r>
              <a:rPr lang="en-US" dirty="0">
                <a:hlinkClick r:id="rId6"/>
              </a:rPr>
              <a:t>https://developer.mozilla.org/en-US/docs/Web/HTML/Reference/Elements/p</a:t>
            </a:r>
            <a:endParaRPr lang="en-US" dirty="0"/>
          </a:p>
          <a:p>
            <a:r>
              <a:rPr lang="en-US" dirty="0">
                <a:hlinkClick r:id="rId7"/>
              </a:rPr>
              <a:t>https://developer.mozilla.org/en-US/docs/Learn_web_development/Core/Structuring_content/Lists</a:t>
            </a:r>
            <a:endParaRPr lang="en-US" dirty="0"/>
          </a:p>
          <a:p>
            <a:r>
              <a:rPr lang="en-US" dirty="0">
                <a:hlinkClick r:id="rId8"/>
              </a:rPr>
              <a:t>https://www.w3schools.com/html/html_attributes.asp</a:t>
            </a:r>
            <a:endParaRPr lang="en-US" dirty="0"/>
          </a:p>
          <a:p>
            <a:r>
              <a:rPr lang="en-US" dirty="0">
                <a:hlinkClick r:id="rId9"/>
              </a:rPr>
              <a:t>https://developer.mozilla.org/en-US/docs/Learn_web_development/Core/Structuring_content/Creating_links</a:t>
            </a:r>
            <a:endParaRPr lang="en-US" dirty="0"/>
          </a:p>
          <a:p>
            <a:r>
              <a:rPr lang="en-US" dirty="0">
                <a:hlinkClick r:id="rId10"/>
              </a:rPr>
              <a:t>https://developer.mozilla.org/en-US/docs/Web/HTML/Reference/Elements/img</a:t>
            </a:r>
            <a:endParaRPr lang="en-US" dirty="0"/>
          </a:p>
          <a:p>
            <a:r>
              <a:rPr lang="en-US" dirty="0">
                <a:hlinkClick r:id="rId11"/>
              </a:rPr>
              <a:t>https://developer.mozilla.org/en-US/docs/Web/HTML/Reference/Elements/link</a:t>
            </a:r>
            <a:endParaRPr lang="en-US" dirty="0"/>
          </a:p>
          <a:p>
            <a:r>
              <a:rPr lang="hr-HR" dirty="0">
                <a:hlinkClick r:id="rId9"/>
              </a:rPr>
              <a:t>https://developer.mozilla.org/en-US/docs/Learn_web_development/Core/Structuring_content/Creating_links</a:t>
            </a:r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14104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CSS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>
                <a:latin typeface="Bahnschrift SemiLight" panose="020B0502040204020203" pitchFamily="34" charset="0"/>
              </a:rPr>
              <a:t>stylization</a:t>
            </a:r>
          </a:p>
        </p:txBody>
      </p:sp>
    </p:spTree>
    <p:extLst>
      <p:ext uri="{BB962C8B-B14F-4D97-AF65-F5344CB8AC3E}">
        <p14:creationId xmlns:p14="http://schemas.microsoft.com/office/powerpoint/2010/main" val="3660770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A8FE4-6502-5829-E182-221CCE975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13F110-2FB8-A94B-DC72-67D5029E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9490C-D5BB-48BF-E8D8-6295875FE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684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hr-HR" dirty="0"/>
              <a:t>CSS Overview</a:t>
            </a:r>
          </a:p>
          <a:p>
            <a:pPr marL="0" indent="0">
              <a:buNone/>
            </a:pPr>
            <a:r>
              <a:rPr lang="hr-HR" dirty="0"/>
              <a:t>    CSS styles HTML (colors, fonts, layout, animations).</a:t>
            </a:r>
          </a:p>
          <a:p>
            <a:pPr marL="0" indent="0">
              <a:buNone/>
            </a:pPr>
            <a:r>
              <a:rPr lang="hr-HR" dirty="0"/>
              <a:t>    "Cascading" = rules go from general to specific.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Ways to Add CSS</a:t>
            </a:r>
          </a:p>
          <a:p>
            <a:pPr marL="0" indent="0">
              <a:buNone/>
            </a:pPr>
            <a:r>
              <a:rPr lang="hr-HR" dirty="0"/>
              <a:t>    Inline CSS - inside element tag (not recommended).</a:t>
            </a:r>
          </a:p>
          <a:p>
            <a:pPr marL="0" indent="0">
              <a:buNone/>
            </a:pPr>
            <a:r>
              <a:rPr lang="hr-HR" dirty="0"/>
              <a:t>    Internal CSS - &lt;style&gt; tag in HTML.</a:t>
            </a:r>
          </a:p>
          <a:p>
            <a:pPr marL="0" indent="0">
              <a:buNone/>
            </a:pPr>
            <a:r>
              <a:rPr lang="hr-HR" dirty="0"/>
              <a:t>    External CSS - separate .css file (best practice).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Selectors</a:t>
            </a:r>
          </a:p>
          <a:p>
            <a:pPr marL="0" indent="0">
              <a:buNone/>
            </a:pPr>
            <a:r>
              <a:rPr lang="hr-HR" dirty="0"/>
              <a:t>    Element - p, h1</a:t>
            </a:r>
          </a:p>
          <a:p>
            <a:pPr marL="0" indent="0">
              <a:buNone/>
            </a:pPr>
            <a:r>
              <a:rPr lang="hr-HR" dirty="0"/>
              <a:t>    Class - .classname</a:t>
            </a:r>
          </a:p>
          <a:p>
            <a:pPr marL="0" indent="0">
              <a:buNone/>
            </a:pPr>
            <a:r>
              <a:rPr lang="hr-HR" dirty="0"/>
              <a:t>    ID - #idname</a:t>
            </a:r>
          </a:p>
          <a:p>
            <a:pPr marL="0" indent="0">
              <a:buNone/>
            </a:pPr>
            <a:r>
              <a:rPr lang="hr-HR" dirty="0"/>
              <a:t>    Attribute - [type="text"]</a:t>
            </a:r>
          </a:p>
          <a:p>
            <a:pPr marL="0" indent="0">
              <a:buNone/>
            </a:pPr>
            <a:r>
              <a:rPr lang="hr-HR" dirty="0"/>
              <a:t>    Universal - *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Box Model</a:t>
            </a:r>
          </a:p>
          <a:p>
            <a:pPr marL="0" indent="0">
              <a:buNone/>
            </a:pPr>
            <a:r>
              <a:rPr lang="hr-HR" dirty="0"/>
              <a:t>    Content -&gt; Padding -&gt; Border -&gt; Margin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2936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D6AE8F-34C4-F927-761A-32D4E171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16CFE-0C4A-4E38-68A8-3795336EF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r-HR" sz="1600" dirty="0"/>
              <a:t>Cascade and Specificity</a:t>
            </a:r>
          </a:p>
          <a:p>
            <a:pPr marL="0" indent="0">
              <a:buNone/>
            </a:pPr>
            <a:r>
              <a:rPr lang="hr-HR" sz="1600" dirty="0"/>
              <a:t>    Inline &gt; ID &gt; Class &gt; Element</a:t>
            </a:r>
          </a:p>
          <a:p>
            <a:pPr marL="0" indent="0">
              <a:buNone/>
            </a:pPr>
            <a:r>
              <a:rPr lang="hr-HR" sz="1600" dirty="0"/>
              <a:t>    !important overrides everything.</a:t>
            </a:r>
          </a:p>
          <a:p>
            <a:pPr marL="0" indent="0">
              <a:buNone/>
            </a:pPr>
            <a:r>
              <a:rPr lang="hr-HR" sz="1600" dirty="0"/>
              <a:t>Positioning</a:t>
            </a:r>
          </a:p>
          <a:p>
            <a:pPr marL="0" indent="0">
              <a:buNone/>
            </a:pPr>
            <a:r>
              <a:rPr lang="hr-HR" sz="1600" dirty="0"/>
              <a:t>    Static - default</a:t>
            </a:r>
          </a:p>
          <a:p>
            <a:pPr marL="0" indent="0">
              <a:buNone/>
            </a:pPr>
            <a:r>
              <a:rPr lang="hr-HR" sz="1600" dirty="0"/>
              <a:t>    Relative - offset from normal</a:t>
            </a:r>
          </a:p>
          <a:p>
            <a:pPr marL="0" indent="0">
              <a:buNone/>
            </a:pPr>
            <a:r>
              <a:rPr lang="hr-HR" sz="1600" dirty="0"/>
              <a:t>    Absolute - positioned to ancestor</a:t>
            </a:r>
          </a:p>
          <a:p>
            <a:pPr marL="0" indent="0">
              <a:buNone/>
            </a:pPr>
            <a:r>
              <a:rPr lang="hr-HR" sz="1600" dirty="0"/>
              <a:t>    Fixed - stays on screen</a:t>
            </a:r>
          </a:p>
          <a:p>
            <a:pPr marL="0" indent="0">
              <a:buNone/>
            </a:pPr>
            <a:r>
              <a:rPr lang="hr-HR" sz="1600" dirty="0"/>
              <a:t>    Z-index - layer order</a:t>
            </a:r>
          </a:p>
          <a:p>
            <a:pPr marL="0" indent="0">
              <a:buNone/>
            </a:pPr>
            <a:r>
              <a:rPr lang="hr-HR" sz="1600" dirty="0"/>
              <a:t>Display</a:t>
            </a:r>
          </a:p>
          <a:p>
            <a:pPr marL="0" indent="0">
              <a:buNone/>
            </a:pPr>
            <a:r>
              <a:rPr lang="hr-HR" sz="1600" dirty="0"/>
              <a:t>    Block - full width</a:t>
            </a:r>
          </a:p>
          <a:p>
            <a:pPr marL="0" indent="0">
              <a:buNone/>
            </a:pPr>
            <a:r>
              <a:rPr lang="hr-HR" sz="1600" dirty="0"/>
              <a:t>    Inline - content width</a:t>
            </a:r>
          </a:p>
          <a:p>
            <a:pPr marL="0" indent="0">
              <a:buNone/>
            </a:pPr>
            <a:r>
              <a:rPr lang="hr-HR" sz="1600" dirty="0"/>
              <a:t>    Inline-block - inline + block features</a:t>
            </a:r>
          </a:p>
          <a:p>
            <a:pPr marL="0" indent="0">
              <a:buNone/>
            </a:pPr>
            <a:r>
              <a:rPr lang="hr-HR" sz="1600" dirty="0"/>
              <a:t>    None - hide element</a:t>
            </a:r>
          </a:p>
          <a:p>
            <a:pPr marL="0" indent="0">
              <a:buNone/>
            </a:pP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1967755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DCC1F-2329-9C36-1BF2-FF5A3642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31DBDF-5A4F-2D1D-7E30-5610C8A6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814F9-FB18-C990-434F-A353D47F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r-HR" sz="1600" dirty="0"/>
              <a:t>Float</a:t>
            </a:r>
          </a:p>
          <a:p>
            <a:pPr marL="0" indent="0">
              <a:buNone/>
            </a:pPr>
            <a:r>
              <a:rPr lang="hr-HR" sz="1600" dirty="0"/>
              <a:t>    Wrap text around elements</a:t>
            </a:r>
          </a:p>
          <a:p>
            <a:pPr marL="0" indent="0">
              <a:buNone/>
            </a:pPr>
            <a:r>
              <a:rPr lang="hr-HR" sz="1600" dirty="0"/>
              <a:t>    Avoid for complex layouts</a:t>
            </a:r>
          </a:p>
          <a:p>
            <a:pPr marL="0" indent="0">
              <a:buNone/>
            </a:pPr>
            <a:r>
              <a:rPr lang="hr-HR" sz="1600" dirty="0"/>
              <a:t>Responsive Design</a:t>
            </a:r>
          </a:p>
          <a:p>
            <a:pPr marL="0" indent="0">
              <a:buNone/>
            </a:pPr>
            <a:r>
              <a:rPr lang="hr-HR" sz="1600" dirty="0"/>
              <a:t>    Flexbox - flexible rows/columns</a:t>
            </a:r>
          </a:p>
          <a:p>
            <a:pPr marL="0" indent="0">
              <a:buNone/>
            </a:pPr>
            <a:r>
              <a:rPr lang="hr-HR" sz="1600" dirty="0"/>
              <a:t>    Grid - complex 2D layouts</a:t>
            </a:r>
          </a:p>
          <a:p>
            <a:pPr marL="0" indent="0">
              <a:buNone/>
            </a:pPr>
            <a:r>
              <a:rPr lang="hr-HR" sz="1600" dirty="0"/>
              <a:t>    Frameworks - Bootstrap, Tailwind, Bulma</a:t>
            </a:r>
          </a:p>
        </p:txBody>
      </p:sp>
    </p:spTree>
    <p:extLst>
      <p:ext uri="{BB962C8B-B14F-4D97-AF65-F5344CB8AC3E}">
        <p14:creationId xmlns:p14="http://schemas.microsoft.com/office/powerpoint/2010/main" val="392250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5F227B-FCE7-C424-9A5D-ABEB3038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D3ACF-C1C3-B5AC-C3A7-0A2D1885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226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HTML Overview</a:t>
            </a:r>
          </a:p>
          <a:p>
            <a:pPr marL="0" indent="0">
              <a:buNone/>
            </a:pPr>
            <a:r>
              <a:rPr lang="en-US" dirty="0"/>
              <a:t>    HTML is the markup language that defines the structure of web pages (headings, paragraphs, lists, links, images).</a:t>
            </a:r>
          </a:p>
          <a:p>
            <a:pPr marL="0" indent="0">
              <a:buNone/>
            </a:pPr>
            <a:r>
              <a:rPr lang="en-US" dirty="0"/>
              <a:t>     Websites require an HTML file; CSS and JavaScript are optional layers (style and interactivity).</a:t>
            </a:r>
          </a:p>
          <a:p>
            <a:pPr marL="0" indent="0">
              <a:buNone/>
            </a:pPr>
            <a:r>
              <a:rPr lang="en-US" dirty="0"/>
              <a:t>Core HTML Elements</a:t>
            </a:r>
          </a:p>
          <a:p>
            <a:pPr marL="0" indent="0">
              <a:buNone/>
            </a:pPr>
            <a:r>
              <a:rPr lang="en-US" dirty="0"/>
              <a:t>    Titles</a:t>
            </a:r>
          </a:p>
          <a:p>
            <a:pPr marL="0" indent="0">
              <a:buNone/>
            </a:pPr>
            <a:r>
              <a:rPr lang="en-US" dirty="0"/>
              <a:t>        Define page titles in the browser.</a:t>
            </a:r>
          </a:p>
          <a:p>
            <a:pPr marL="0" indent="0">
              <a:buNone/>
            </a:pPr>
            <a:r>
              <a:rPr lang="en-US" dirty="0"/>
              <a:t>    Paragraphs</a:t>
            </a:r>
          </a:p>
          <a:p>
            <a:pPr marL="0" indent="0">
              <a:buNone/>
            </a:pPr>
            <a:r>
              <a:rPr lang="en-US" dirty="0"/>
              <a:t>        Use &lt;p&gt; to separate text into blocks and improve readability and accessibility.</a:t>
            </a:r>
          </a:p>
          <a:p>
            <a:pPr marL="0" indent="0">
              <a:buNone/>
            </a:pPr>
            <a:r>
              <a:rPr lang="en-US" dirty="0"/>
              <a:t>    Lists</a:t>
            </a:r>
          </a:p>
          <a:p>
            <a:pPr marL="0" indent="0">
              <a:buNone/>
            </a:pPr>
            <a:r>
              <a:rPr lang="en-US" dirty="0"/>
              <a:t>        Ordered lists (&lt;</a:t>
            </a:r>
            <a:r>
              <a:rPr lang="en-US" dirty="0" err="1"/>
              <a:t>ol</a:t>
            </a:r>
            <a:r>
              <a:rPr lang="en-US" dirty="0"/>
              <a:t>&gt;)</a:t>
            </a:r>
          </a:p>
          <a:p>
            <a:pPr marL="0" indent="0">
              <a:buNone/>
            </a:pPr>
            <a:r>
              <a:rPr lang="en-US" dirty="0"/>
              <a:t>        Unordered lists (&lt;ul&gt;)</a:t>
            </a:r>
          </a:p>
          <a:p>
            <a:pPr marL="0" indent="0">
              <a:buNone/>
            </a:pPr>
            <a:r>
              <a:rPr lang="en-US" dirty="0"/>
              <a:t>    Links (Anchors)</a:t>
            </a:r>
          </a:p>
          <a:p>
            <a:pPr marL="0" indent="0">
              <a:buNone/>
            </a:pPr>
            <a:r>
              <a:rPr lang="en-US" dirty="0"/>
              <a:t>        Use &lt;a </a:t>
            </a:r>
            <a:r>
              <a:rPr lang="en-US" dirty="0" err="1"/>
              <a:t>href</a:t>
            </a:r>
            <a:r>
              <a:rPr lang="en-US" dirty="0"/>
              <a:t>=""&gt; to create hyperlinks.</a:t>
            </a:r>
          </a:p>
          <a:p>
            <a:pPr marL="0" indent="0">
              <a:buNone/>
            </a:pPr>
            <a:r>
              <a:rPr lang="en-US" dirty="0"/>
              <a:t>    Images</a:t>
            </a:r>
          </a:p>
          <a:p>
            <a:pPr marL="0" indent="0">
              <a:buNone/>
            </a:pPr>
            <a:r>
              <a:rPr lang="en-US" dirty="0"/>
              <a:t>       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="" alt=""&gt; adds images.</a:t>
            </a:r>
          </a:p>
          <a:p>
            <a:pPr marL="0" indent="0">
              <a:buNone/>
            </a:pPr>
            <a:r>
              <a:rPr lang="en-US" dirty="0"/>
              <a:t>        "alt" attribute improves accessibility and shows fallback text.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964386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462987" y="2465991"/>
            <a:ext cx="5317572" cy="3131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CSS is an acronym for Cascading Style Sheets.
 What do you mean by "cascading"?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 Let's imagine a waterfall – water flows from one level to another.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 Also, CSS styles are applied from the most general to the most specific rules.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740780" y="2425847"/>
            <a:ext cx="4932728" cy="3131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CSS transforms plain HTML into an attractive design!
- No CSS – sites are plain, black and white, and boring.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With CSS – we can change:
	- Colors
	- Fonts
	- Background images
Arrangement and size of elements
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43EA09-E120-0ACF-BA8C-36583B648A2D}"/>
              </a:ext>
            </a:extLst>
          </p:cNvPr>
          <p:cNvSpPr txBox="1">
            <a:spLocks/>
          </p:cNvSpPr>
          <p:nvPr/>
        </p:nvSpPr>
        <p:spPr>
          <a:xfrm>
            <a:off x="7679326" y="6201930"/>
            <a:ext cx="2819471" cy="29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https://dinoduvnjak.github.io/css-toogle/</a:t>
            </a:r>
          </a:p>
        </p:txBody>
      </p:sp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0" y="2338918"/>
            <a:ext cx="6720595" cy="553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09" y="4516465"/>
            <a:ext cx="100878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Problem with Inline CSS
- Difficult to maintain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Not practical for multiple elements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It is not used often, except for quick changes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09" y="3429000"/>
            <a:ext cx="7702033" cy="8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6639572" cy="553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Can be used to style the entire page</a:t>
            </a:r>
            <a:endParaRPr lang="it-IT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8" y="5154278"/>
            <a:ext cx="9966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Problem with Inline CSS
- If the site has multiple HTML pages, you have to repeat the styles in each file</a:t>
            </a:r>
            <a:endParaRPr lang="en-US" sz="2400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25" y="2856493"/>
            <a:ext cx="2859759" cy="21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F9352-4B4E-CA17-E7D3-4F175F4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9F6FE-716D-8870-775F-1111E865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-EXTERNAL CSS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03F96-0B84-DD16-93C2-5194FD687F18}"/>
              </a:ext>
            </a:extLst>
          </p:cNvPr>
          <p:cNvSpPr txBox="1"/>
          <p:nvPr/>
        </p:nvSpPr>
        <p:spPr>
          <a:xfrm>
            <a:off x="2362959" y="2354241"/>
            <a:ext cx="61428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Easier maintenance – all styles in one place
- Multiple pages use the same CSS file.
- Faster loading – browsers cache CSS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BC7D6-1C2E-F87D-D050-7F4C34CE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959" y="4587454"/>
            <a:ext cx="6387680" cy="11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0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-</a:t>
            </a:r>
            <a:r>
              <a:rPr lang="hr-HR" altLang="sr-Latn-RS" sz="2800" dirty="0">
                <a:latin typeface="Bahnschrift SemiLight" panose="020B0502040204020203" pitchFamily="34" charset="0"/>
              </a:rPr>
              <a:t> Objective: Create a page with three links that change the color of the text using all three methods.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en-US" altLang="sr-Latn-RS" sz="2800" dirty="0">
                <a:latin typeface="Bahnschrift SemiLight" panose="020B0502040204020203" pitchFamily="34" charset="0"/>
              </a:rPr>
              <a:t>-</a:t>
            </a:r>
            <a:r>
              <a:rPr lang="hr-HR" altLang="sr-Latn-RS" sz="2800" dirty="0">
                <a:latin typeface="Bahnschrift SemiLight" panose="020B0502040204020203" pitchFamily="34" charset="0"/>
              </a:rPr>
              <a:t> Steps: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en-US" altLang="sr-Latn-RS" sz="2800" dirty="0">
                <a:latin typeface="Bahnschrift SemiLight" panose="020B0502040204020203" pitchFamily="34" charset="0"/>
              </a:rPr>
              <a:t>-</a:t>
            </a:r>
            <a:r>
              <a:rPr lang="hr-HR" altLang="sr-Latn-RS" sz="2800" dirty="0">
                <a:latin typeface="Bahnschrift SemiLight" panose="020B0502040204020203" pitchFamily="34" charset="0"/>
              </a:rPr>
              <a:t> Create index.html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en-US" altLang="sr-Latn-RS" sz="2800" dirty="0">
                <a:latin typeface="Bahnschrift SemiLight" panose="020B0502040204020203" pitchFamily="34" charset="0"/>
              </a:rPr>
              <a:t>-</a:t>
            </a:r>
            <a:r>
              <a:rPr lang="hr-HR" altLang="sr-Latn-RS" sz="2800" dirty="0">
                <a:latin typeface="Bahnschrift SemiLight" panose="020B0502040204020203" pitchFamily="34" charset="0"/>
              </a:rPr>
              <a:t> Add inline.html, internal.html and external.html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en-US" altLang="sr-Latn-RS" sz="2800" dirty="0">
                <a:latin typeface="Bahnschrift SemiLight" panose="020B0502040204020203" pitchFamily="34" charset="0"/>
              </a:rPr>
              <a:t>- </a:t>
            </a:r>
            <a:r>
              <a:rPr lang="hr-HR" altLang="sr-Latn-RS" sz="2800" dirty="0">
                <a:latin typeface="Bahnschrift SemiLight" panose="020B0502040204020203" pitchFamily="34" charset="0"/>
              </a:rPr>
              <a:t>Uses inline, internal, and external CSS to style titles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CSS selectors allow us to select HTML elements and apply styles to them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231741"/>
            <a:ext cx="9663428" cy="1478804"/>
            <a:chOff x="1116919" y="2804360"/>
            <a:chExt cx="8546373" cy="1413131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Apply the style to all h1 elements and HTML files</a:t>
              </a:r>
            </a:p>
            <a:p>
              <a:pPr algn="l"/>
              <a:endParaRPr lang="en-US" dirty="0">
                <a:latin typeface="Bahnschrift SemiLight" panose="020B0502040204020203" pitchFamily="34" charset="0"/>
              </a:endParaRPr>
            </a:p>
            <a:p>
              <a:pPr algn="l"/>
              <a:endParaRPr lang="it-IT" dirty="0">
                <a:latin typeface="Bahnschrift SemiLight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7349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Bahnschrift SemiLight" panose="020B0502040204020203" pitchFamily="34" charset="0"/>
                </a:rPr>
                <a:t>Caution! Element selectors apply a style to all HTML elements of that type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CSS selectors allow us to select HTML elements and apply styles to them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Classes are used to group multiple elements that share the same style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 You can add the same class to multiple elements!</a:t>
            </a:r>
            <a:endParaRPr lang="it-IT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202" y="4641083"/>
            <a:ext cx="2517525" cy="1293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202" y="3301414"/>
            <a:ext cx="4858614" cy="10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838200" y="2935296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The ID is unique and is used when you want to style only one element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Each ID must be unique in the HTML document!
Use IDs only when really needed!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56" y="3793718"/>
            <a:ext cx="2217510" cy="1205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556" y="3061725"/>
            <a:ext cx="5834822" cy="7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977219" y="2921471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With this selector, we can target HTML elements that have a specific attribute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Apply the style only to &lt;input&gt; elements with type="text"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37" y="4477042"/>
            <a:ext cx="4030740" cy="1369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13" y="3007571"/>
            <a:ext cx="5918087" cy="8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70907-83EA-C08B-866D-D80FEE90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01C4-01A4-EA51-E862-3E30084EE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7684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Attributes</a:t>
            </a:r>
          </a:p>
          <a:p>
            <a:pPr marL="0" indent="0">
              <a:buNone/>
            </a:pPr>
            <a:r>
              <a:rPr lang="en-US" dirty="0"/>
              <a:t>        Add extra information inside tags (e.g., </a:t>
            </a:r>
            <a:r>
              <a:rPr lang="en-US" dirty="0" err="1"/>
              <a:t>href</a:t>
            </a:r>
            <a:r>
              <a:rPr lang="en-US" dirty="0"/>
              <a:t>, </a:t>
            </a:r>
            <a:r>
              <a:rPr lang="en-US" dirty="0" err="1"/>
              <a:t>src</a:t>
            </a:r>
            <a:r>
              <a:rPr lang="en-US" dirty="0"/>
              <a:t>, alt).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Paths</a:t>
            </a:r>
          </a:p>
          <a:p>
            <a:pPr marL="0" indent="0">
              <a:buNone/>
            </a:pPr>
            <a:r>
              <a:rPr lang="en-US" dirty="0"/>
              <a:t>        Absolute paths point to full URLs.</a:t>
            </a:r>
          </a:p>
          <a:p>
            <a:pPr marL="0" indent="0">
              <a:buNone/>
            </a:pPr>
            <a:r>
              <a:rPr lang="en-US" dirty="0"/>
              <a:t>        Relative paths refer to locations in your project.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HTML Multipage Navigation</a:t>
            </a:r>
          </a:p>
          <a:p>
            <a:pPr marL="0" indent="0">
              <a:buNone/>
            </a:pPr>
            <a:r>
              <a:rPr lang="en-US" dirty="0"/>
              <a:t>    Link pages together to build multipage websites.</a:t>
            </a:r>
          </a:p>
          <a:p>
            <a:pPr marL="0" indent="0">
              <a:buNone/>
            </a:pPr>
            <a:r>
              <a:rPr lang="en-US" dirty="0"/>
              <a:t>    Use ./ for current directory references.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Best Practices</a:t>
            </a:r>
          </a:p>
          <a:p>
            <a:pPr marL="0" indent="0">
              <a:buNone/>
            </a:pPr>
            <a:r>
              <a:rPr lang="en-US" dirty="0"/>
              <a:t>    Always close tags.</a:t>
            </a:r>
          </a:p>
          <a:p>
            <a:pPr marL="0" indent="0">
              <a:buNone/>
            </a:pPr>
            <a:r>
              <a:rPr lang="en-US" dirty="0"/>
              <a:t>    Keep indentation clear and consistent.</a:t>
            </a:r>
          </a:p>
          <a:p>
            <a:pPr marL="0" indent="0">
              <a:buNone/>
            </a:pPr>
            <a:r>
              <a:rPr lang="en-US" dirty="0"/>
              <a:t>    Use VS Code Live Preview for instant feedback.</a:t>
            </a:r>
          </a:p>
          <a:p>
            <a:pPr marL="0" indent="0">
              <a:buNone/>
            </a:pPr>
            <a:r>
              <a:rPr lang="en-US" dirty="0"/>
              <a:t>    Validate HTML to ensure compatibility.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9038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0734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Apply style to ALL elements in an HTML document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Useful for resetting styles at the beginning of a CSS file!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325" y="3331218"/>
            <a:ext cx="433947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2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Objective: Add colors using named colors, HEX, and RGB values.
Steps:
- Set the background-color of the page to </a:t>
            </a:r>
            <a:r>
              <a:rPr lang="en-US" altLang="sr-Latn-RS" sz="2800" dirty="0" err="1">
                <a:latin typeface="Bahnschrift SemiLight" panose="020B0502040204020203" pitchFamily="34" charset="0"/>
              </a:rPr>
              <a:t>antiquewhite</a:t>
            </a:r>
            <a:r>
              <a:rPr lang="en-US" altLang="sr-Latn-RS" sz="2800" dirty="0">
                <a:latin typeface="Bahnschrift SemiLight" panose="020B0502040204020203" pitchFamily="34" charset="0"/>
              </a:rPr>
              <a:t>.
- Set the color to h1 using named colors.
- Set the color for h2 using the HEX code.
- Set background-color for h1 using HEX code.
- Set the color for h2 using the RGB value.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79566" y="3365657"/>
            <a:ext cx="6142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Enable inspection of HTML and CSS code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Detect and test CSS rules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Change live styles without changing the original code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Overview of automatically assigned browser styles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8" y="3429000"/>
            <a:ext cx="4492101" cy="18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7E5-EDDF-A38F-CA85-016A5306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7116ED-D27E-C0AF-AC7C-F68CCB65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6C805-94F6-03AF-2CBC-93B3DFAC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8" y="3429000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C4C0C-7DD0-AF34-F05F-1CDCA6EEA950}"/>
              </a:ext>
            </a:extLst>
          </p:cNvPr>
          <p:cNvSpPr txBox="1"/>
          <p:nvPr/>
        </p:nvSpPr>
        <p:spPr>
          <a:xfrm>
            <a:off x="411593" y="2627886"/>
            <a:ext cx="857249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Bahnschrift SemiLight" panose="020B0502040204020203" pitchFamily="34" charset="0"/>
              </a:rPr>
              <a:t>Method 1: Via Menu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Click on the three dots in the top right corner of Chrome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More Tools → Developer Tools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
Method 2: Keyboard Shortcuts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Windows/Linux: Ctrl + Shift + I or F12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Mac: Cmd + Option + I</a:t>
            </a:r>
            <a:br>
              <a:rPr lang="hr-HR" sz="2000" dirty="0">
                <a:latin typeface="Bahnschrift SemiLight" panose="020B0502040204020203" pitchFamily="34" charset="0"/>
              </a:rPr>
            </a:br>
            <a:endParaRPr lang="en-US" sz="2000" dirty="0">
              <a:latin typeface="Bahnschrift SemiLight" panose="020B0502040204020203" pitchFamily="34" charset="0"/>
            </a:endParaRPr>
          </a:p>
          <a:p>
            <a:r>
              <a:rPr lang="hr-HR" sz="2000" dirty="0">
                <a:latin typeface="Bahnschrift SemiLight" panose="020B0502040204020203" pitchFamily="34" charset="0"/>
              </a:rPr>
              <a:t>Method 3: Right Click (Fastest!)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Right-click on any element on the web page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</a:t>
            </a:r>
            <a:r>
              <a:rPr lang="hr-HR" sz="2000" dirty="0">
                <a:latin typeface="Bahnschrift SemiLight" panose="020B0502040204020203" pitchFamily="34" charset="0"/>
              </a:rPr>
              <a:t> Click Inspect</a:t>
            </a:r>
          </a:p>
        </p:txBody>
      </p:sp>
    </p:spTree>
    <p:extLst>
      <p:ext uri="{BB962C8B-B14F-4D97-AF65-F5344CB8AC3E}">
        <p14:creationId xmlns:p14="http://schemas.microsoft.com/office/powerpoint/2010/main" val="2370056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668383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Bahnschrift SemiLight" panose="020B0502040204020203" pitchFamily="34" charset="0"/>
              </a:rPr>
              <a:t>The "Computed" tab shows the final result of all applied CSS rules.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
- Displays all the colors, margins, fonts, and other properties of an element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Ignores strikethrough rules that are not active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Allows you to diagnose problems faster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
Example: If the color of the text does not appear as you expected, you can see in the Computed section which CSS rule takes precedence.</a:t>
            </a: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All colors on the page (background, text, links)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What fonts are used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What font sizes are applied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Useful trick: If you see an interesting color on a web page, you can use the CSS Overview to quickly get its code and use it in your project.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62" y="2342446"/>
            <a:ext cx="4514329" cy="39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Each HTML element consists of: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</a:t>
            </a:r>
            <a:r>
              <a:rPr lang="en-US" sz="2400" b="1" dirty="0">
                <a:latin typeface="Bahnschrift SemiLight" panose="020B0502040204020203" pitchFamily="34" charset="0"/>
              </a:rPr>
              <a:t>Content</a:t>
            </a:r>
            <a:r>
              <a:rPr lang="en-US" sz="2400" dirty="0">
                <a:latin typeface="Bahnschrift SemiLight" panose="020B0502040204020203" pitchFamily="34" charset="0"/>
              </a:rPr>
              <a:t> – Text, image, paragraph, title, etc.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Padding</a:t>
            </a:r>
            <a:r>
              <a:rPr lang="en-US" sz="2400" dirty="0">
                <a:latin typeface="Bahnschrift SemiLight" panose="020B0502040204020203" pitchFamily="34" charset="0"/>
              </a:rPr>
              <a:t> – Inner Spacing Between Content and Border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Border</a:t>
            </a:r>
            <a:r>
              <a:rPr lang="en-US" sz="2400" dirty="0">
                <a:latin typeface="Bahnschrift SemiLight" panose="020B0502040204020203" pitchFamily="34" charset="0"/>
              </a:rPr>
              <a:t> – A line that surrounds an element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Margins</a:t>
            </a:r>
            <a:r>
              <a:rPr lang="en-US" sz="2400" dirty="0">
                <a:latin typeface="Bahnschrift SemiLight" panose="020B0502040204020203" pitchFamily="34" charset="0"/>
              </a:rPr>
              <a:t> – The space between an element and other elements</a:t>
            </a:r>
            <a:endParaRPr lang="en-US" sz="2400" b="1" dirty="0">
              <a:latin typeface="Bahnschrift Semi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3156903"/>
            <a:ext cx="5104775" cy="2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590005" y="2887071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Sometimes it is necessary to group elements into "</a:t>
            </a:r>
            <a:r>
              <a:rPr lang="en-US" sz="2400" b="1" dirty="0">
                <a:latin typeface="Bahnschrift SemiLight" panose="020B0502040204020203" pitchFamily="34" charset="0"/>
              </a:rPr>
              <a:t>containers</a:t>
            </a:r>
            <a:r>
              <a:rPr lang="en-US" sz="2400" dirty="0">
                <a:latin typeface="Bahnschrift SemiLight" panose="020B0502040204020203" pitchFamily="34" charset="0"/>
              </a:rPr>
              <a:t>" to make it easier to add styles to them.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
</a:t>
            </a:r>
            <a:r>
              <a:rPr lang="en-US" sz="2400" b="1" dirty="0">
                <a:latin typeface="Bahnschrift SemiLight" panose="020B0502040204020203" pitchFamily="34" charset="0"/>
              </a:rPr>
              <a:t>&lt;div&gt; </a:t>
            </a:r>
            <a:r>
              <a:rPr lang="en-US" sz="2400" dirty="0">
                <a:latin typeface="Bahnschrift SemiLight" panose="020B0502040204020203" pitchFamily="34" charset="0"/>
              </a:rPr>
              <a:t>It allows flexibility in the arrangement of elements on the page.</a:t>
            </a:r>
            <a:endParaRPr lang="en-US" sz="2400" b="1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97" y="4399814"/>
            <a:ext cx="2946679" cy="1907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267" y="2047875"/>
            <a:ext cx="548815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EE60-3881-7907-64BF-AE258DCF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033-117A-A1B6-D549-4AA62933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CASCADE AND SPECIFICITY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F5C0A-17AB-A77D-C8AC-3C551EE7BB55}"/>
              </a:ext>
            </a:extLst>
          </p:cNvPr>
          <p:cNvSpPr txBox="1"/>
          <p:nvPr/>
        </p:nvSpPr>
        <p:spPr>
          <a:xfrm>
            <a:off x="838200" y="3148328"/>
            <a:ext cx="6142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rule that is lower in the CSS file has a higher priority and can override predefined rules.</a:t>
            </a:r>
            <a:br>
              <a:rPr lang="en-US" sz="2400" dirty="0"/>
            </a:br>
            <a:r>
              <a:rPr lang="en-US" sz="2400" dirty="0"/>
              <a:t>
 The text &lt;li&gt; will be blue, because the second rule comes later and overruns the first.</a:t>
            </a:r>
            <a:endParaRPr lang="hr-H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2C4A-450B-0468-B4C9-238A574C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3046566"/>
            <a:ext cx="4897656" cy="1887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DB634-47F5-9654-BCCB-C09F62A0F1CC}"/>
              </a:ext>
            </a:extLst>
          </p:cNvPr>
          <p:cNvSpPr txBox="1"/>
          <p:nvPr/>
        </p:nvSpPr>
        <p:spPr>
          <a:xfrm>
            <a:off x="838200" y="1926913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CSS decides which style to apply when there are multiple rules for the same element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164065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F8EC-F882-4742-C5FC-31F64819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247E-9D2F-3DFC-3BFC-8305BD5F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STYLE TYPE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DDDD-0574-8AEC-5F3F-9C00E3A6ADB4}"/>
              </a:ext>
            </a:extLst>
          </p:cNvPr>
          <p:cNvSpPr txBox="1"/>
          <p:nvPr/>
        </p:nvSpPr>
        <p:spPr>
          <a:xfrm>
            <a:off x="838200" y="2634981"/>
            <a:ext cx="61428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The CSS specificity determines which selector takes precedence. Rules with more specifics will beat less specific ones.</a:t>
            </a:r>
            <a:br>
              <a:rPr lang="en-US" sz="2400" dirty="0">
                <a:latin typeface="Bahnschrift SemiLight" panose="020B0502040204020203" pitchFamily="34" charset="0"/>
              </a:rPr>
            </a:b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Element selector (p, li, h1)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Class selector (.my-class)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Attribute selector ([type="text"])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- ID selector (#moj-id)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977D3-75F9-2DF9-6CE4-CD76122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60" y="3142100"/>
            <a:ext cx="5261157" cy="253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038" y="2451861"/>
            <a:ext cx="4711535" cy="3522024"/>
          </a:xfrm>
        </p:spPr>
        <p:txBody>
          <a:bodyPr>
            <a:noAutofit/>
          </a:bodyPr>
          <a:lstStyle/>
          <a:p>
            <a:r>
              <a:rPr lang="hr-HR" sz="2000" dirty="0"/>
              <a:t> </a:t>
            </a:r>
            <a:r>
              <a:rPr lang="en-US" sz="2000" b="1" dirty="0"/>
              <a:t>HTML (Content) -</a:t>
            </a:r>
            <a:r>
              <a:rPr lang="en-US" sz="2000" dirty="0"/>
              <a:t> The structure of a web page (text, images, buttons).
</a:t>
            </a:r>
            <a:r>
              <a:rPr lang="hr-HR" sz="2000" dirty="0"/>
              <a:t> </a:t>
            </a:r>
            <a:r>
              <a:rPr lang="en-US" sz="2000" b="1" dirty="0"/>
              <a:t>CSS (Styles)</a:t>
            </a:r>
            <a:r>
              <a:rPr lang="en-US" sz="2000" dirty="0"/>
              <a:t> -  Defines the layout (colors, fonts, arrangement of elements).
</a:t>
            </a:r>
            <a:r>
              <a:rPr lang="hr-HR" sz="2000" dirty="0"/>
              <a:t> </a:t>
            </a:r>
            <a:r>
              <a:rPr lang="en-US" sz="2000" b="1" dirty="0"/>
              <a:t>JavaScript (Functionality)</a:t>
            </a:r>
            <a:r>
              <a:rPr lang="en-US" sz="2000" dirty="0"/>
              <a:t>- Adds interactivity (click events, animations, form validation).
The browser interprets and displays these files to display the web page.</a:t>
            </a:r>
          </a:p>
          <a:p>
            <a:endParaRPr lang="hr-HR" sz="2000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08" y="2988860"/>
            <a:ext cx="5008292" cy="2516667"/>
          </a:xfrm>
          <a:prstGeom prst="rect">
            <a:avLst/>
          </a:prstGeom>
          <a:noFill/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C0E73A8-F5D8-4CC0-8E12-B53508C5F990}"/>
              </a:ext>
            </a:extLst>
          </p:cNvPr>
          <p:cNvSpPr txBox="1">
            <a:spLocks/>
          </p:cNvSpPr>
          <p:nvPr/>
        </p:nvSpPr>
        <p:spPr>
          <a:xfrm>
            <a:off x="7622793" y="5574795"/>
            <a:ext cx="2980137" cy="399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        www.appbrewery.com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BD78-6721-F3D9-33D4-74AB8CF7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6DF9E-4775-DE57-9809-A29D8F8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SELECTOR SPECIFICITY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F36F-C507-A554-07EE-C7835CF71089}"/>
              </a:ext>
            </a:extLst>
          </p:cNvPr>
          <p:cNvSpPr txBox="1"/>
          <p:nvPr/>
        </p:nvSpPr>
        <p:spPr>
          <a:xfrm>
            <a:off x="5944833" y="4980852"/>
            <a:ext cx="61428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text will be green, as the inline style has the highest priority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7B45-F9C7-3277-3D7B-8CF0AAE2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3" y="2551955"/>
            <a:ext cx="6698988" cy="132556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71694-ABCF-3D34-912F-6776DCE12728}"/>
              </a:ext>
            </a:extLst>
          </p:cNvPr>
          <p:cNvGrpSpPr/>
          <p:nvPr/>
        </p:nvGrpSpPr>
        <p:grpSpPr>
          <a:xfrm>
            <a:off x="6912913" y="2214936"/>
            <a:ext cx="4750315" cy="2542499"/>
            <a:chOff x="7009166" y="3060106"/>
            <a:chExt cx="4750315" cy="25424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2839B-B0C7-462E-F4B0-DF99F46D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66" y="3429000"/>
              <a:ext cx="4750315" cy="21736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8E52F9-F0BB-49DA-4B7A-F5770736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9166" y="3060106"/>
              <a:ext cx="4750315" cy="382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80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75E6-6717-4060-2D89-BD4994D6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A60D3-55D2-7DA4-A244-55052DDF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!important RULE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F64D1-F7A8-496B-0D07-DD11278AF779}"/>
              </a:ext>
            </a:extLst>
          </p:cNvPr>
          <p:cNvSpPr txBox="1"/>
          <p:nvPr/>
        </p:nvSpPr>
        <p:spPr>
          <a:xfrm>
            <a:off x="838200" y="1866516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If you want to make sure that a rule always applies, use !important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Excessive use of !important can complicate the maintenance of CSS. Use it only when it's necessary.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C1A3-3A67-8DA6-62A4-57546660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0" y="1932512"/>
            <a:ext cx="3319463" cy="364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14E29-2798-650C-46F5-D6F18A48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0825"/>
            <a:ext cx="6142892" cy="195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3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E375-EB85-9CEF-94E6-4CAB13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74E-F317-BD11-D284-B5CA2D8C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3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C0D40-272F-F311-783E-6DE50A78F5A0}"/>
              </a:ext>
            </a:extLst>
          </p:cNvPr>
          <p:cNvSpPr txBox="1"/>
          <p:nvPr/>
        </p:nvSpPr>
        <p:spPr>
          <a:xfrm>
            <a:off x="581526" y="3737851"/>
            <a:ext cx="4283081" cy="61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Replicate site from image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1906D-CD7A-2AD4-691B-4DE0C6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09" y="2951576"/>
            <a:ext cx="7008812" cy="2190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09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70DD-DA54-5F9E-5C68-825E25DA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BB065-D42B-0AB2-E2A3-BA4A737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5398E-4F6A-9EF3-34F5-AEAA87135A9B}"/>
              </a:ext>
            </a:extLst>
          </p:cNvPr>
          <p:cNvSpPr txBox="1"/>
          <p:nvPr/>
        </p:nvSpPr>
        <p:spPr>
          <a:xfrm>
            <a:off x="1657496" y="4090056"/>
            <a:ext cx="3289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Elements are lined up one below the other in HTML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C8724-A29D-45EE-AD3D-68BC2CECA521}"/>
              </a:ext>
            </a:extLst>
          </p:cNvPr>
          <p:cNvSpPr txBox="1"/>
          <p:nvPr/>
        </p:nvSpPr>
        <p:spPr>
          <a:xfrm>
            <a:off x="6611103" y="4351666"/>
            <a:ext cx="54197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The element moves 50px to the right and 50px down, but does not affect the other elements. 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It doesn't move in relation to other elements, only to its original position.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E90A-261B-208E-D15D-CFE66AEF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726002"/>
            <a:ext cx="2828170" cy="1200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39E29-DF09-56C6-B5DE-4E61FBA2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2690806"/>
            <a:ext cx="2585148" cy="1452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5E2E0-028D-2D0D-F201-E84F2F5686EF}"/>
              </a:ext>
            </a:extLst>
          </p:cNvPr>
          <p:cNvSpPr txBox="1"/>
          <p:nvPr/>
        </p:nvSpPr>
        <p:spPr>
          <a:xfrm>
            <a:off x="1657496" y="2100611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Static (default)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BA1ED-2C26-40CE-C885-3C9534806BDD}"/>
              </a:ext>
            </a:extLst>
          </p:cNvPr>
          <p:cNvSpPr txBox="1"/>
          <p:nvPr/>
        </p:nvSpPr>
        <p:spPr>
          <a:xfrm>
            <a:off x="6611103" y="2100610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Relative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8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F038-C365-622D-0F54-6BC7749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BBF0A-17F3-2C03-57FE-880853B7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AA05-E2FA-AD4F-65A8-6F54F3EFC599}"/>
              </a:ext>
            </a:extLst>
          </p:cNvPr>
          <p:cNvSpPr txBox="1"/>
          <p:nvPr/>
        </p:nvSpPr>
        <p:spPr>
          <a:xfrm>
            <a:off x="238191" y="4090056"/>
            <a:ext cx="58578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An element moves relative to its nearest parent, which has </a:t>
            </a:r>
            <a:r>
              <a:rPr lang="en-US" sz="2000" dirty="0" err="1">
                <a:latin typeface="Bahnschrift SemiLight" panose="020B0502040204020203" pitchFamily="34" charset="0"/>
              </a:rPr>
              <a:t>position:relative</a:t>
            </a:r>
            <a:r>
              <a:rPr lang="en-US" sz="2000" dirty="0">
                <a:latin typeface="Bahnschrift SemiLight" panose="020B0502040204020203" pitchFamily="34" charset="0"/>
              </a:rPr>
              <a:t>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I- f neither parent has a </a:t>
            </a:r>
            <a:r>
              <a:rPr lang="en-US" sz="2000" dirty="0" err="1">
                <a:latin typeface="Bahnschrift SemiLight" panose="020B0502040204020203" pitchFamily="34" charset="0"/>
              </a:rPr>
              <a:t>postion</a:t>
            </a:r>
            <a:r>
              <a:rPr lang="en-US" sz="2000" dirty="0">
                <a:latin typeface="Bahnschrift SemiLight" panose="020B0502040204020203" pitchFamily="34" charset="0"/>
              </a:rPr>
              <a:t> set, then it is positioned towards the upper left corner.
- Key problem with absolute: An element goes out of the normal flow of the document, so the other elements behave as if it doesn't exist.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DEC27-01F1-E7FB-48ED-370507D5101F}"/>
              </a:ext>
            </a:extLst>
          </p:cNvPr>
          <p:cNvSpPr txBox="1"/>
          <p:nvPr/>
        </p:nvSpPr>
        <p:spPr>
          <a:xfrm>
            <a:off x="6611103" y="4351666"/>
            <a:ext cx="54459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The element remains in the same place on the screen, even when the user scrolls.
- It is used for navigation, back-to-top buttons, chat windows,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BE22-62AB-4BEA-D3BF-487C9F1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667588"/>
            <a:ext cx="2965804" cy="1258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69972-5339-97B5-A8D1-30CA130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341" y="2622897"/>
            <a:ext cx="2611274" cy="1467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3178B-FECA-79A3-2788-5A740C4149CA}"/>
              </a:ext>
            </a:extLst>
          </p:cNvPr>
          <p:cNvSpPr txBox="1"/>
          <p:nvPr/>
        </p:nvSpPr>
        <p:spPr>
          <a:xfrm>
            <a:off x="1657496" y="1999180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Absolute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56F8-CC4D-88BB-6EDC-167195F54695}"/>
              </a:ext>
            </a:extLst>
          </p:cNvPr>
          <p:cNvSpPr txBox="1"/>
          <p:nvPr/>
        </p:nvSpPr>
        <p:spPr>
          <a:xfrm>
            <a:off x="6627341" y="199917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Fixed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60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AA03-6DDF-A3B8-1935-EC0890E6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1FDBE-9B1C-2F8A-E3F5-349A6A8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45B5A-2C40-48AE-5ADF-87C2183630A3}"/>
              </a:ext>
            </a:extLst>
          </p:cNvPr>
          <p:cNvSpPr txBox="1"/>
          <p:nvPr/>
        </p:nvSpPr>
        <p:spPr>
          <a:xfrm>
            <a:off x="1609369" y="4881869"/>
            <a:ext cx="7390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The z-index determines which element goes above which in the "third dimension" (Z-axis).
- The higher the value of → element goes above the others.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1BD61-36DF-E219-A997-52D6B9A7778D}"/>
              </a:ext>
            </a:extLst>
          </p:cNvPr>
          <p:cNvSpPr txBox="1"/>
          <p:nvPr/>
        </p:nvSpPr>
        <p:spPr>
          <a:xfrm>
            <a:off x="1762950" y="1952628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Z-index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F3328-9775-E8AE-2D22-865B409F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622581"/>
            <a:ext cx="4703164" cy="20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4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C9F-ECE4-2E89-AE72-868C2F18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82366-8A64-31CC-10DD-6ED3C3C7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4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42C0E-4C7A-F02B-9B74-340BDD094D4D}"/>
              </a:ext>
            </a:extLst>
          </p:cNvPr>
          <p:cNvSpPr txBox="1"/>
          <p:nvPr/>
        </p:nvSpPr>
        <p:spPr>
          <a:xfrm>
            <a:off x="581526" y="2889251"/>
            <a:ext cx="4822323" cy="1225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- Replicate site from image
- Read and go through the exercises at W3 schools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A6EE-55FA-0735-5B4E-C012FE52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0" y="2068734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4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71FB-F4BA-0E07-44F9-BE1688D1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B35F1-CC8B-524A-F14B-4B0EF28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BC74B-6E4A-8301-CBF4-2BA4774271FA}"/>
              </a:ext>
            </a:extLst>
          </p:cNvPr>
          <p:cNvSpPr txBox="1"/>
          <p:nvPr/>
        </p:nvSpPr>
        <p:spPr>
          <a:xfrm>
            <a:off x="929725" y="4614687"/>
            <a:ext cx="44783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By default, some HTML elements occupy the entire width of the page, even if their content is not wide.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Examples: &lt;p&gt;, &lt;div&gt;, &lt;h1&gt;, &lt;section&gt;, &lt;article&gt;, &lt;footer&gt;.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ECD47-332C-30CB-07BC-965758855C20}"/>
              </a:ext>
            </a:extLst>
          </p:cNvPr>
          <p:cNvSpPr txBox="1"/>
          <p:nvPr/>
        </p:nvSpPr>
        <p:spPr>
          <a:xfrm>
            <a:off x="6595424" y="4614687"/>
            <a:ext cx="54485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These elements only take up as much space as they need.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We cannot set their width (</a:t>
            </a:r>
            <a:r>
              <a:rPr lang="en-US" sz="2000" dirty="0" err="1">
                <a:latin typeface="Bahnschrift SemiLight" panose="020B0502040204020203" pitchFamily="34" charset="0"/>
              </a:rPr>
              <a:t>widght</a:t>
            </a:r>
            <a:r>
              <a:rPr lang="en-US" sz="2000" dirty="0">
                <a:latin typeface="Bahnschrift SemiLight" panose="020B0502040204020203" pitchFamily="34" charset="0"/>
              </a:rPr>
              <a:t>) or height (height).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Examples: &lt;span&gt;, &lt;a&gt;, &lt;strong&gt;, &lt;</a:t>
            </a:r>
            <a:r>
              <a:rPr lang="en-US" sz="2000" dirty="0" err="1">
                <a:latin typeface="Bahnschrift SemiLight" panose="020B0502040204020203" pitchFamily="34" charset="0"/>
              </a:rPr>
              <a:t>em</a:t>
            </a:r>
            <a:r>
              <a:rPr lang="en-US" sz="2000" dirty="0">
                <a:latin typeface="Bahnschrift SemiLight" panose="020B0502040204020203" pitchFamily="34" charset="0"/>
              </a:rPr>
              <a:t>&gt;.
- The elements will stand next to each other and ignore the width and height.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03F8-1E31-2905-81B5-17DC9D730745}"/>
              </a:ext>
            </a:extLst>
          </p:cNvPr>
          <p:cNvSpPr txBox="1"/>
          <p:nvPr/>
        </p:nvSpPr>
        <p:spPr>
          <a:xfrm>
            <a:off x="1831148" y="2090475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Block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98578-C35A-011C-282C-8D01F05ED35D}"/>
              </a:ext>
            </a:extLst>
          </p:cNvPr>
          <p:cNvSpPr txBox="1"/>
          <p:nvPr/>
        </p:nvSpPr>
        <p:spPr>
          <a:xfrm>
            <a:off x="6595424" y="2081991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Inline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5B954-B9FA-471C-375C-82599279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08" y="2518372"/>
            <a:ext cx="3941140" cy="1964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CA141-ADDE-E91E-5DA3-8A52206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48" y="2518372"/>
            <a:ext cx="2675538" cy="182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8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D22-36DE-30A8-D025-1A51CC37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23A23-C398-4930-846E-88A8C7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20945-4364-9627-EB98-6F8EDBC20A0D}"/>
              </a:ext>
            </a:extLst>
          </p:cNvPr>
          <p:cNvSpPr txBox="1"/>
          <p:nvPr/>
        </p:nvSpPr>
        <p:spPr>
          <a:xfrm>
            <a:off x="838200" y="4483129"/>
            <a:ext cx="55103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It combines the characteristics of block and inline elements.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- It can have width and height, but does not move to a new row if there is enough space.
- The elements will remain in the same row, but now we can adjust the width and height.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65A3-2C8A-3D73-1FBA-C8E40BB5501E}"/>
              </a:ext>
            </a:extLst>
          </p:cNvPr>
          <p:cNvSpPr txBox="1"/>
          <p:nvPr/>
        </p:nvSpPr>
        <p:spPr>
          <a:xfrm>
            <a:off x="6364316" y="4303455"/>
            <a:ext cx="55103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It hides the element completely, as if it were not in HTML!
- It doesn't even take up space on the schedule.
- It is used for:	
Hide the menu until the user clicks the button.
Removal of elements on the mobile versions of the site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BB5-7CDB-DAA2-45B6-C175C54D7771}"/>
              </a:ext>
            </a:extLst>
          </p:cNvPr>
          <p:cNvSpPr txBox="1"/>
          <p:nvPr/>
        </p:nvSpPr>
        <p:spPr>
          <a:xfrm>
            <a:off x="639869" y="1991668"/>
            <a:ext cx="7238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Inline block – best from both worlds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9651-948A-1C29-4A64-B36BB9B96C9B}"/>
              </a:ext>
            </a:extLst>
          </p:cNvPr>
          <p:cNvSpPr txBox="1"/>
          <p:nvPr/>
        </p:nvSpPr>
        <p:spPr>
          <a:xfrm>
            <a:off x="6513724" y="2017501"/>
            <a:ext cx="484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None – hiding elements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F9A7-D7D5-462A-7EC0-3EA33BD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75" y="2510260"/>
            <a:ext cx="2895421" cy="1837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BCB44-0A8A-C7DE-023A-8B59266A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2580427"/>
            <a:ext cx="3328325" cy="1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3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9ECE-6D52-5A6C-B779-DF50E8B9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8F43A-6417-8B9A-4CA8-311526F7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5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D26C-B075-6EB9-636B-979471C1565E}"/>
              </a:ext>
            </a:extLst>
          </p:cNvPr>
          <p:cNvSpPr txBox="1"/>
          <p:nvPr/>
        </p:nvSpPr>
        <p:spPr>
          <a:xfrm>
            <a:off x="678508" y="3218306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000" dirty="0">
                <a:latin typeface="Bahnschrift SemiLight" panose="020B0502040204020203" pitchFamily="34" charset="0"/>
              </a:rPr>
              <a:t>- Adjust the display so that the three squares stand in the same row.
- Adjust the display so that all the squares stand one below the other.</a:t>
            </a:r>
            <a:endParaRPr kumimoji="0" lang="hr-HR" altLang="sr-Latn-RS" sz="20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1D37F-29E1-079F-3465-10A02DEA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3" y="2937608"/>
            <a:ext cx="4293433" cy="197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36BAA-A5DA-E01E-5EAF-EFB4CB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44" y="2257620"/>
            <a:ext cx="1732312" cy="3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1646"/>
            <a:ext cx="4711535" cy="2868395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Unlike CSS or JavaScript, a website can only exist with an HTML file
Markup language: Similar to editorial markup in manuscripts (bold, underline, etc.)
HTML uses tags to structure content</a:t>
            </a:r>
            <a:endParaRPr lang="hr-HR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189" y="5961207"/>
            <a:ext cx="3762225" cy="606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189" y="4423143"/>
            <a:ext cx="2866456" cy="702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668" y="1690688"/>
            <a:ext cx="4131132" cy="2279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31" y="5312149"/>
            <a:ext cx="4230775" cy="523679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1DCB7C7-D5CA-7FB2-BE2F-616DE0E6BBFA}"/>
              </a:ext>
            </a:extLst>
          </p:cNvPr>
          <p:cNvSpPr txBox="1">
            <a:spLocks/>
          </p:cNvSpPr>
          <p:nvPr/>
        </p:nvSpPr>
        <p:spPr>
          <a:xfrm>
            <a:off x="8321434" y="3989207"/>
            <a:ext cx="2980137" cy="399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 www.w3schools..com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6106-1699-0791-A902-A71291C9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1C4506-05F1-61E1-7CC4-5F35B42F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B1CF9-8CF6-056D-030E-31438791F136}"/>
              </a:ext>
            </a:extLst>
          </p:cNvPr>
          <p:cNvSpPr txBox="1"/>
          <p:nvPr/>
        </p:nvSpPr>
        <p:spPr>
          <a:xfrm>
            <a:off x="1554064" y="3704621"/>
            <a:ext cx="328900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Float allows us to wrap text around elements, such as images, and create designs with "floating" blocks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C15DB-0B2B-1CA3-DEC0-06197F2E5E90}"/>
              </a:ext>
            </a:extLst>
          </p:cNvPr>
          <p:cNvSpPr txBox="1"/>
          <p:nvPr/>
        </p:nvSpPr>
        <p:spPr>
          <a:xfrm>
            <a:off x="6704433" y="4134755"/>
            <a:ext cx="32890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After elements that use float, sometimes it is necessary to clean the floating effect.</a:t>
            </a:r>
            <a:br>
              <a:rPr lang="en-US" sz="2000" dirty="0">
                <a:latin typeface="Bahnschrift SemiLight" panose="020B0502040204020203" pitchFamily="34" charset="0"/>
              </a:rPr>
            </a:b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We use clear: both; to ensure that the elements underneath are not stuck.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8AE0-0236-E49E-77EA-5C5316F6ED0B}"/>
              </a:ext>
            </a:extLst>
          </p:cNvPr>
          <p:cNvSpPr txBox="1"/>
          <p:nvPr/>
        </p:nvSpPr>
        <p:spPr>
          <a:xfrm>
            <a:off x="1554064" y="5412028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Bahnschrift SemiLight" panose="020B0502040204020203" pitchFamily="34" charset="0"/>
              </a:rPr>
              <a:t>Float is best for:
- Wrap text around a picture </a:t>
            </a:r>
          </a:p>
          <a:p>
            <a:r>
              <a:rPr lang="en-US" sz="2000" b="1" dirty="0">
                <a:latin typeface="Bahnschrift SemiLight" panose="020B0502040204020203" pitchFamily="34" charset="0"/>
              </a:rPr>
              <a:t>- Simple Floating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8D7C8-3D07-8A59-CB17-D2997CB3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3" y="2059493"/>
            <a:ext cx="2759008" cy="1517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D14FF-DFC1-F76C-8300-7595E616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433" y="2071365"/>
            <a:ext cx="2538397" cy="17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5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297D-3559-16A7-9FDC-F2FFABFB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D03979-F264-0EFC-D6A6-EF5CF0EC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F168-BFB9-CC84-CBF2-A66A850C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74" y="2680721"/>
            <a:ext cx="1909497" cy="3434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2441-115C-1F76-A434-213224A31080}"/>
              </a:ext>
            </a:extLst>
          </p:cNvPr>
          <p:cNvSpPr txBox="1"/>
          <p:nvPr/>
        </p:nvSpPr>
        <p:spPr>
          <a:xfrm>
            <a:off x="1726095" y="4777540"/>
            <a:ext cx="386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Float is NOT a recommended technique for complex layouts.
- Better to use Flexbox and CSS Grid.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B9DB-E931-C6E3-121F-8677A5C6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282" y="2189066"/>
            <a:ext cx="1909497" cy="2479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46785-BF98-380F-C39A-756AB6C955B5}"/>
              </a:ext>
            </a:extLst>
          </p:cNvPr>
          <p:cNvSpPr txBox="1"/>
          <p:nvPr/>
        </p:nvSpPr>
        <p:spPr>
          <a:xfrm>
            <a:off x="1865719" y="1709044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Good practice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9D0A6-A5AF-813F-12D6-15E249750E2E}"/>
              </a:ext>
            </a:extLst>
          </p:cNvPr>
          <p:cNvSpPr txBox="1"/>
          <p:nvPr/>
        </p:nvSpPr>
        <p:spPr>
          <a:xfrm>
            <a:off x="7190636" y="180623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Bad practice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211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C11F-3B4B-5859-0C3B-C210CDF5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FDF94-80CB-D8AE-E3B6-C80A4391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6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70B7-F72E-AD28-3D78-05068AEE0E53}"/>
              </a:ext>
            </a:extLst>
          </p:cNvPr>
          <p:cNvSpPr txBox="1"/>
          <p:nvPr/>
        </p:nvSpPr>
        <p:spPr>
          <a:xfrm>
            <a:off x="686030" y="2859525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400" dirty="0">
                <a:latin typeface="Bahnschrift SemiLight" panose="020B0502040204020203" pitchFamily="34" charset="0"/>
              </a:rPr>
              <a:t>- Adjust the display so that the three squares stand in the same row.
- Adjust the display so that all the squares stand one below the other.</a:t>
            </a:r>
            <a:endParaRPr kumimoji="0" lang="hr-HR" altLang="sr-Latn-RS" sz="24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E5BDF-3127-15F1-270D-7B74E9B5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33" y="3558006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91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D6A7-FA6C-7F20-1D74-F1FF8B10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D49B5-BD9C-A5B4-D16E-55F86E3E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6D3C9-F4F7-2CA9-DACD-3CB73F99B5DC}"/>
              </a:ext>
            </a:extLst>
          </p:cNvPr>
          <p:cNvSpPr txBox="1"/>
          <p:nvPr/>
        </p:nvSpPr>
        <p:spPr>
          <a:xfrm>
            <a:off x="6421034" y="1638988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Flexbox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B218F-7D27-97E0-46A9-66B648AFE30F}"/>
              </a:ext>
            </a:extLst>
          </p:cNvPr>
          <p:cNvSpPr txBox="1"/>
          <p:nvPr/>
        </p:nvSpPr>
        <p:spPr>
          <a:xfrm>
            <a:off x="1084623" y="1618882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CSS Grid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4B7BD-326E-4129-49CF-55C6EA4DF992}"/>
              </a:ext>
            </a:extLst>
          </p:cNvPr>
          <p:cNvSpPr txBox="1"/>
          <p:nvPr/>
        </p:nvSpPr>
        <p:spPr>
          <a:xfrm>
            <a:off x="1084623" y="4521031"/>
            <a:ext cx="38684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Bahnschrift SemiLight" panose="020B0502040204020203" pitchFamily="34" charset="0"/>
              </a:rPr>
              <a:t>Desktop → Two columns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Mobile → Single Column</a:t>
            </a:r>
            <a:endParaRPr lang="en-US" sz="2000" dirty="0">
              <a:latin typeface="Bahnschrift Semi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B2D47-5524-E5EA-42A6-6084421C9663}"/>
              </a:ext>
            </a:extLst>
          </p:cNvPr>
          <p:cNvSpPr txBox="1"/>
          <p:nvPr/>
        </p:nvSpPr>
        <p:spPr>
          <a:xfrm>
            <a:off x="1084623" y="5222054"/>
            <a:ext cx="38684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It allows you to create complex layouts using rows and columns.
- CSS Grid is powerful for complex layouts and allows us to easily control the widths and heights of elements.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50667-3916-08B3-48F1-78D2C618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41" y="2152353"/>
            <a:ext cx="4276725" cy="230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42AEB-FF1F-0870-E8D1-45914B15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34" y="2136834"/>
            <a:ext cx="50292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A5135-D7A7-8213-4FFE-9B6ECADC1AF8}"/>
              </a:ext>
            </a:extLst>
          </p:cNvPr>
          <p:cNvSpPr txBox="1"/>
          <p:nvPr/>
        </p:nvSpPr>
        <p:spPr>
          <a:xfrm>
            <a:off x="6427352" y="4521031"/>
            <a:ext cx="3868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Desktop → Elements are OK (horizontal)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Mobile → Elements are stacked vertically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08B58-BA7F-8707-7DD7-DB1171143BBF}"/>
              </a:ext>
            </a:extLst>
          </p:cNvPr>
          <p:cNvSpPr txBox="1"/>
          <p:nvPr/>
        </p:nvSpPr>
        <p:spPr>
          <a:xfrm>
            <a:off x="6421034" y="5782396"/>
            <a:ext cx="52512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- Flexbox is great for navigation menus, buttons, and in-line arrangement of elements.</a:t>
            </a:r>
          </a:p>
        </p:txBody>
      </p:sp>
    </p:spTree>
    <p:extLst>
      <p:ext uri="{BB962C8B-B14F-4D97-AF65-F5344CB8AC3E}">
        <p14:creationId xmlns:p14="http://schemas.microsoft.com/office/powerpoint/2010/main" val="827202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1C67-9BDC-2ACB-0D5E-033D8633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B894DB-206E-BAA4-176C-E2C77ECB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B68B8-317C-B4C8-E719-944FDC5297FF}"/>
              </a:ext>
            </a:extLst>
          </p:cNvPr>
          <p:cNvSpPr txBox="1"/>
          <p:nvPr/>
        </p:nvSpPr>
        <p:spPr>
          <a:xfrm>
            <a:off x="7415049" y="2034618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Alternatives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6B52E-FE6D-7500-1924-7230D00FED8F}"/>
              </a:ext>
            </a:extLst>
          </p:cNvPr>
          <p:cNvSpPr txBox="1"/>
          <p:nvPr/>
        </p:nvSpPr>
        <p:spPr>
          <a:xfrm>
            <a:off x="1212766" y="20055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Bootstrap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D1E61-6BDB-95F9-96E6-38F9169DFEBD}"/>
              </a:ext>
            </a:extLst>
          </p:cNvPr>
          <p:cNvSpPr txBox="1"/>
          <p:nvPr/>
        </p:nvSpPr>
        <p:spPr>
          <a:xfrm>
            <a:off x="857301" y="4390809"/>
            <a:ext cx="5728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Desktop → 2 columns (50% - 50%)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Mobile → Automatically moves to 1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11D5C-E972-034B-FC06-2AB7E657D365}"/>
              </a:ext>
            </a:extLst>
          </p:cNvPr>
          <p:cNvSpPr txBox="1"/>
          <p:nvPr/>
        </p:nvSpPr>
        <p:spPr>
          <a:xfrm>
            <a:off x="761703" y="5657671"/>
            <a:ext cx="78316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 Bootstrap provides ready-made styles and predefined classes for a simple design without a lot of 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4F1E-9E46-5C4B-7625-68783C80C681}"/>
              </a:ext>
            </a:extLst>
          </p:cNvPr>
          <p:cNvSpPr txBox="1"/>
          <p:nvPr/>
        </p:nvSpPr>
        <p:spPr>
          <a:xfrm>
            <a:off x="7415049" y="2562816"/>
            <a:ext cx="386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-</a:t>
            </a:r>
            <a:r>
              <a:rPr lang="hr-HR" sz="2400" dirty="0">
                <a:latin typeface="Bahnschrift SemiLight" panose="020B0502040204020203" pitchFamily="34" charset="0"/>
              </a:rPr>
              <a:t> </a:t>
            </a:r>
            <a:r>
              <a:rPr lang="en-US" sz="2400" dirty="0">
                <a:latin typeface="Bahnschrift SemiLight" panose="020B0502040204020203" pitchFamily="34" charset="0"/>
              </a:rPr>
              <a:t>TAILWIND CSS</a:t>
            </a:r>
          </a:p>
          <a:p>
            <a:endParaRPr lang="en-US" sz="2400" dirty="0">
              <a:latin typeface="Bahnschrift SemiLight" panose="020B0502040204020203" pitchFamily="34" charset="0"/>
            </a:endParaRPr>
          </a:p>
          <a:p>
            <a:r>
              <a:rPr lang="en-US" sz="2400" dirty="0">
                <a:latin typeface="Bahnschrift SemiLight" panose="020B0502040204020203" pitchFamily="34" charset="0"/>
              </a:rPr>
              <a:t>-</a:t>
            </a:r>
            <a:r>
              <a:rPr lang="hr-HR" sz="2400" dirty="0">
                <a:latin typeface="Bahnschrift SemiLight" panose="020B0502040204020203" pitchFamily="34" charset="0"/>
              </a:rPr>
              <a:t> </a:t>
            </a:r>
            <a:r>
              <a:rPr lang="en-US" sz="2400" dirty="0">
                <a:latin typeface="Bahnschrift SemiLight" panose="020B0502040204020203" pitchFamily="34" charset="0"/>
              </a:rPr>
              <a:t>BULMA</a:t>
            </a:r>
          </a:p>
          <a:p>
            <a:endParaRPr lang="en-US" sz="2400" dirty="0">
              <a:latin typeface="Bahnschrift SemiLight" panose="020B0502040204020203" pitchFamily="34" charset="0"/>
            </a:endParaRPr>
          </a:p>
          <a:p>
            <a:r>
              <a:rPr lang="en-US" sz="2400" dirty="0">
                <a:latin typeface="Bahnschrift SemiLight" panose="020B0502040204020203" pitchFamily="34" charset="0"/>
              </a:rPr>
              <a:t>-</a:t>
            </a:r>
            <a:r>
              <a:rPr lang="hr-HR" sz="2400" dirty="0">
                <a:latin typeface="Bahnschrift SemiLight" panose="020B0502040204020203" pitchFamily="34" charset="0"/>
              </a:rPr>
              <a:t> </a:t>
            </a:r>
            <a:r>
              <a:rPr lang="en-US" sz="2400" dirty="0">
                <a:latin typeface="Bahnschrift SemiLight" panose="020B0502040204020203" pitchFamily="34" charset="0"/>
              </a:rPr>
              <a:t>KENDO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80288-EF3B-284A-CE58-F7DACEB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35" y="2562816"/>
            <a:ext cx="4185608" cy="16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3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B6FFB-0AE4-25F3-D1EF-ED8EA5AA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ADB6AE-186E-BA07-DB21-32E6419E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80ECB-F198-D148-616B-598449312C8E}"/>
              </a:ext>
            </a:extLst>
          </p:cNvPr>
          <p:cNvSpPr txBox="1"/>
          <p:nvPr/>
        </p:nvSpPr>
        <p:spPr>
          <a:xfrm>
            <a:off x="235132" y="2197893"/>
            <a:ext cx="117298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Enhance Your </a:t>
            </a:r>
            <a:r>
              <a:rPr lang="en-US" sz="2000" b="1" dirty="0" err="1"/>
              <a:t>CraftEase</a:t>
            </a:r>
            <a:r>
              <a:rPr lang="en-US" sz="2000" b="1" dirty="0"/>
              <a:t> Workshop Management Website with CSS and Responsive Design</a:t>
            </a:r>
          </a:p>
          <a:p>
            <a:r>
              <a:rPr lang="en-US" sz="2000" b="1" dirty="0"/>
              <a:t>Add CSS Styling:</a:t>
            </a:r>
          </a:p>
          <a:p>
            <a:r>
              <a:rPr lang="en-US" sz="2000" dirty="0"/>
              <a:t>Improve the look and feel of your </a:t>
            </a:r>
            <a:r>
              <a:rPr lang="en-US" sz="2000" dirty="0" err="1"/>
              <a:t>CraftEase</a:t>
            </a:r>
            <a:r>
              <a:rPr lang="en-US" sz="2000" dirty="0"/>
              <a:t> workshop management website by adding custom CSS styles</a:t>
            </a:r>
          </a:p>
          <a:p>
            <a:r>
              <a:rPr lang="en-US" sz="2000" dirty="0"/>
              <a:t>Create a professional, modern design that reflects the home improvement retail industry</a:t>
            </a:r>
          </a:p>
          <a:p>
            <a:r>
              <a:rPr lang="en-US" sz="2000" dirty="0"/>
              <a:t>Ensure that the design is visually appealing, consistent, and builds trust with DIY enthusiasts</a:t>
            </a:r>
          </a:p>
          <a:p>
            <a:r>
              <a:rPr lang="en-US" sz="2000" dirty="0"/>
              <a:t>Use appropriate colors, typography, and spacing that align with workshop and retail branding</a:t>
            </a:r>
          </a:p>
          <a:p>
            <a:r>
              <a:rPr lang="en-US" sz="2000" b="1" dirty="0"/>
              <a:t>Use a Responsive Framework:</a:t>
            </a:r>
          </a:p>
          <a:p>
            <a:r>
              <a:rPr lang="en-US" sz="2000" dirty="0"/>
              <a:t>To make development easier and ensure responsiveness, use any popular framework like </a:t>
            </a:r>
            <a:r>
              <a:rPr lang="en-US" sz="2000" b="1" dirty="0"/>
              <a:t>Bootstrap</a:t>
            </a:r>
            <a:r>
              <a:rPr lang="en-US" sz="2000" dirty="0"/>
              <a:t>, </a:t>
            </a:r>
            <a:r>
              <a:rPr lang="en-US" sz="2000" b="1" dirty="0" err="1"/>
              <a:t>Bulma</a:t>
            </a:r>
            <a:r>
              <a:rPr lang="en-US" sz="2000" dirty="0"/>
              <a:t>, </a:t>
            </a:r>
            <a:r>
              <a:rPr lang="en-US" sz="2000" b="1" dirty="0"/>
              <a:t>Tailwind CSS</a:t>
            </a:r>
            <a:r>
              <a:rPr lang="en-US" sz="2000" dirty="0"/>
              <a:t>, or any other framework of your choice</a:t>
            </a:r>
          </a:p>
          <a:p>
            <a:r>
              <a:rPr lang="en-US" sz="2000" dirty="0"/>
              <a:t>Leverage the framework's components to create professional-looking workshop cards, forms, and data tables</a:t>
            </a:r>
          </a:p>
          <a:p>
            <a:r>
              <a:rPr lang="en-US" sz="2000" dirty="0"/>
              <a:t>Utilize grid systems to organize your workshop listings, participant information, and inventory displays effectively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79156-E858-0F9B-2637-884323F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971" y="4635272"/>
            <a:ext cx="2250942" cy="176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3B294-D4D7-0492-8CBC-CF5B0BD9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95" y="4635272"/>
            <a:ext cx="1165088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4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91788-4478-7410-ED9E-9B14C10CB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FBCB37-5626-CF29-CC36-F74CE4B0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F03AD-364A-28DB-FAA1-2BDDF0290794}"/>
              </a:ext>
            </a:extLst>
          </p:cNvPr>
          <p:cNvSpPr txBox="1"/>
          <p:nvPr/>
        </p:nvSpPr>
        <p:spPr>
          <a:xfrm>
            <a:off x="235132" y="2197893"/>
            <a:ext cx="1172988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Ensure Full Responsiveness:</a:t>
            </a:r>
          </a:p>
          <a:p>
            <a:r>
              <a:rPr lang="en-US" sz="2000" dirty="0"/>
              <a:t>✅ </a:t>
            </a:r>
            <a:r>
              <a:rPr lang="en-US" sz="2000" b="1" dirty="0"/>
              <a:t>Multi-Device Optimization:</a:t>
            </a:r>
            <a:endParaRPr lang="en-US" sz="2000" dirty="0"/>
          </a:p>
          <a:p>
            <a:r>
              <a:rPr lang="en-US" sz="2000" dirty="0"/>
              <a:t>The website should be fully responsive, adapting seamlessly to mobile phones, tablets, and desktop screens</a:t>
            </a:r>
          </a:p>
          <a:p>
            <a:r>
              <a:rPr lang="en-US" sz="2000" dirty="0"/>
              <a:t>Workshop registration forms should be easy to fill out on mobile devices</a:t>
            </a:r>
          </a:p>
          <a:p>
            <a:r>
              <a:rPr lang="en-US" sz="2000" dirty="0"/>
              <a:t>Participant tables and inventory data should be readable and accessible on smaller screens</a:t>
            </a:r>
          </a:p>
          <a:p>
            <a:r>
              <a:rPr lang="en-US" sz="2000" dirty="0"/>
              <a:t>Navigation should work smoothly across all device sizes for both customers and store staff</a:t>
            </a:r>
          </a:p>
          <a:p>
            <a:r>
              <a:rPr lang="en-US" sz="2000" dirty="0"/>
              <a:t>Optimize the layout and elements to provide a smooth user experience for DIY workshop participants browsing on different devices</a:t>
            </a:r>
          </a:p>
          <a:p>
            <a:r>
              <a:rPr lang="en-US" sz="2000" b="1" dirty="0"/>
              <a:t>Design Considerations for DIY Retail:</a:t>
            </a:r>
          </a:p>
          <a:p>
            <a:r>
              <a:rPr lang="en-US" sz="2000" dirty="0"/>
              <a:t>✅ </a:t>
            </a:r>
            <a:r>
              <a:rPr lang="en-US" sz="2000" b="1" dirty="0"/>
              <a:t>Industry-Specific Styling:</a:t>
            </a:r>
            <a:endParaRPr lang="en-US" sz="2000" dirty="0"/>
          </a:p>
          <a:p>
            <a:r>
              <a:rPr lang="en-US" sz="2000" dirty="0"/>
              <a:t>Use colors and design elements that reflect the home improvement and crafting industry</a:t>
            </a:r>
          </a:p>
          <a:p>
            <a:r>
              <a:rPr lang="en-US" sz="2000" dirty="0"/>
              <a:t>Make workshop cards visually appealing with clear information hierarchy</a:t>
            </a:r>
          </a:p>
          <a:p>
            <a:r>
              <a:rPr lang="en-US" sz="2000" dirty="0"/>
              <a:t>Ensure forms are user-friendly for customers registering for workshops</a:t>
            </a:r>
          </a:p>
          <a:p>
            <a:r>
              <a:rPr lang="en-US" sz="2000" dirty="0"/>
              <a:t>Create clear visual distinction between different workshop types and skill levels</a:t>
            </a:r>
          </a:p>
          <a:p>
            <a:r>
              <a:rPr lang="en-US" sz="2000" dirty="0"/>
              <a:t>Make inventory status easily scannable for store staff</a:t>
            </a:r>
          </a:p>
          <a:p>
            <a:r>
              <a:rPr lang="en-US" sz="2000" b="1" dirty="0"/>
              <a:t>Update on GitHub:</a:t>
            </a:r>
          </a:p>
          <a:p>
            <a:r>
              <a:rPr lang="en-US" sz="2000" dirty="0"/>
              <a:t>✅ </a:t>
            </a:r>
            <a:r>
              <a:rPr lang="en-US" sz="2000" b="1" dirty="0"/>
              <a:t>Deploy Your Enhanced Platform:</a:t>
            </a:r>
            <a:endParaRPr lang="en-US" sz="2000" dirty="0"/>
          </a:p>
          <a:p>
            <a:r>
              <a:rPr lang="en-US" sz="2000" dirty="0"/>
              <a:t>Once the improvements are complete, commit and push the updated code to your </a:t>
            </a:r>
            <a:r>
              <a:rPr lang="en-US" sz="2000" b="1" dirty="0"/>
              <a:t>GitHub repository</a:t>
            </a:r>
            <a:endParaRPr lang="en-US" sz="2000" dirty="0"/>
          </a:p>
          <a:p>
            <a:r>
              <a:rPr lang="en-US" sz="2000" dirty="0"/>
              <a:t>Update your README.md file to include screenshots of the responsive design</a:t>
            </a:r>
          </a:p>
          <a:p>
            <a:r>
              <a:rPr lang="en-US" sz="2000" dirty="0"/>
              <a:t>Document the framework choice and any custom CSS features you implemented</a:t>
            </a:r>
          </a:p>
          <a:p>
            <a:r>
              <a:rPr lang="en-US" sz="2000" dirty="0"/>
              <a:t>Ensure all CSS files are properly organized and linked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389F2-B1B8-B472-48DF-633B1017F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971" y="4635272"/>
            <a:ext cx="2250942" cy="176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96329-8017-936F-640A-561901A2D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95" y="4635272"/>
            <a:ext cx="1165088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61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0A3F6-9D4E-0D69-0A19-0ED610EEF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7C510-16BC-0AF5-04C2-C96DEEB6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C390F-BAF7-9CE7-4021-FDAB5756BE6F}"/>
              </a:ext>
            </a:extLst>
          </p:cNvPr>
          <p:cNvSpPr txBox="1"/>
          <p:nvPr/>
        </p:nvSpPr>
        <p:spPr>
          <a:xfrm>
            <a:off x="235132" y="2197893"/>
            <a:ext cx="11729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Update on GitHub:</a:t>
            </a:r>
          </a:p>
          <a:p>
            <a:r>
              <a:rPr lang="en-US" sz="2000" dirty="0"/>
              <a:t>✅ </a:t>
            </a:r>
            <a:r>
              <a:rPr lang="en-US" sz="2000" b="1" dirty="0"/>
              <a:t>Deploy Your Enhanced Platform:</a:t>
            </a:r>
            <a:endParaRPr lang="en-US" sz="2000" dirty="0"/>
          </a:p>
          <a:p>
            <a:r>
              <a:rPr lang="en-US" sz="2000" dirty="0"/>
              <a:t>Once the improvements are complete, commit and push the updated code to your </a:t>
            </a:r>
            <a:r>
              <a:rPr lang="en-US" sz="2000" b="1" dirty="0"/>
              <a:t>GitHub repository</a:t>
            </a:r>
            <a:endParaRPr lang="en-US" sz="2000" dirty="0"/>
          </a:p>
          <a:p>
            <a:r>
              <a:rPr lang="en-US" sz="2000" dirty="0"/>
              <a:t>Update your README.md file to include screenshots of the responsive design</a:t>
            </a:r>
          </a:p>
          <a:p>
            <a:r>
              <a:rPr lang="en-US" sz="2000" dirty="0"/>
              <a:t>Document the framework choice and any custom CSS features you implemented</a:t>
            </a:r>
          </a:p>
          <a:p>
            <a:r>
              <a:rPr lang="en-US" sz="2000" dirty="0"/>
              <a:t>Ensure all CSS files are properly organized and linked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53EA5-5CB8-986A-2AF1-870615C8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971" y="4635272"/>
            <a:ext cx="2250942" cy="176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3F50E-521E-E9CE-68BC-6946A2536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95" y="4635272"/>
            <a:ext cx="1165088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5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0B60-9960-CE72-66FA-4C065B32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A09F2-BBB4-9B32-38EF-20C64A36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02E65-F028-440D-77F0-9418B181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72" y="2513346"/>
            <a:ext cx="4396073" cy="3735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C75C3-0D01-9C3E-DE11-BD2FD3D3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531" y="1948583"/>
            <a:ext cx="2698571" cy="454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7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E72DE-1B77-A470-26B6-F76743627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F024-ED8F-7774-823D-771DD5E9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544A-B2AF-1B37-C7BA-5667BB2D6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MDN – CSS First Steps</a:t>
            </a:r>
            <a:endParaRPr lang="en-US" dirty="0">
              <a:hlinkClick r:id="rId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Cascade and Inheritance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Specificity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5"/>
              </a:rPr>
              <a:t>MDN – Using !important</a:t>
            </a:r>
            <a:endParaRPr lang="en-US" dirty="0"/>
          </a:p>
          <a:p>
            <a:r>
              <a:rPr lang="en-US" dirty="0">
                <a:hlinkClick r:id="rId6"/>
              </a:rPr>
              <a:t>MDN – The &lt;div&gt; Element</a:t>
            </a:r>
            <a:endParaRPr lang="en-US" dirty="0"/>
          </a:p>
          <a:p>
            <a:r>
              <a:rPr lang="hr-HR" i="1" dirty="0"/>
              <a:t>CSS: The Definitive Guide</a:t>
            </a:r>
            <a:r>
              <a:rPr lang="hr-HR" dirty="0"/>
              <a:t> by Eric A. Meyer (box model chapter)</a:t>
            </a:r>
            <a:endParaRPr lang="en-US" dirty="0"/>
          </a:p>
          <a:p>
            <a:r>
              <a:rPr lang="en-US" dirty="0"/>
              <a:t>Google Developers – Chrome </a:t>
            </a:r>
            <a:r>
              <a:rPr lang="en-US" dirty="0" err="1"/>
              <a:t>DevTools</a:t>
            </a:r>
            <a:r>
              <a:rPr lang="en-US" dirty="0"/>
              <a:t> Overview</a:t>
            </a:r>
          </a:p>
          <a:p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– CSS Overview Guide</a:t>
            </a:r>
          </a:p>
          <a:p>
            <a:r>
              <a:rPr lang="en-US" i="1" dirty="0"/>
              <a:t>Mastering Chrome </a:t>
            </a:r>
            <a:r>
              <a:rPr lang="en-US" i="1" dirty="0" err="1"/>
              <a:t>DevTools</a:t>
            </a:r>
            <a:r>
              <a:rPr lang="en-US" dirty="0"/>
              <a:t> by Jesse Cravens</a:t>
            </a:r>
          </a:p>
          <a:p>
            <a:r>
              <a:rPr lang="en-US" i="1" dirty="0"/>
              <a:t>Debugging with Chrome Developer Tools</a:t>
            </a:r>
            <a:r>
              <a:rPr lang="en-US" dirty="0"/>
              <a:t> (Slack Engineering blog)</a:t>
            </a:r>
          </a:p>
          <a:p>
            <a:endParaRPr lang="hr-HR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959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68" y="3020099"/>
            <a:ext cx="5932793" cy="1999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1126"/>
            <a:ext cx="4095621" cy="22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739B-4D08-3862-74CA-7145DDC7F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66A6-1E36-4934-0C48-C9370A3C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89A1-19A5-0503-6E8F-6041C27D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MDN – CSS Positioning</a:t>
            </a:r>
            <a:endParaRPr lang="en-US" dirty="0"/>
          </a:p>
          <a:p>
            <a:r>
              <a:rPr lang="en-US" dirty="0">
                <a:hlinkClick r:id="rId3"/>
              </a:rPr>
              <a:t>Frontend Mentor Challenges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Z‑Index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Secrets</a:t>
            </a:r>
            <a:r>
              <a:rPr lang="hr-HR" dirty="0"/>
              <a:t> by Lea Verou (positioning techniques)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Mastery</a:t>
            </a:r>
            <a:r>
              <a:rPr lang="hr-HR" dirty="0"/>
              <a:t> by Andy Budd</a:t>
            </a:r>
            <a:endParaRPr lang="en-US" dirty="0"/>
          </a:p>
          <a:p>
            <a:r>
              <a:rPr lang="en-US" dirty="0">
                <a:hlinkClick r:id="rId5"/>
              </a:rPr>
              <a:t>MDN – CSS Selectors</a:t>
            </a:r>
            <a:endParaRPr lang="en-US" dirty="0"/>
          </a:p>
          <a:p>
            <a:r>
              <a:rPr lang="en-US" dirty="0"/>
              <a:t>W3Schools – CSS Selectors Reference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MDN – Float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2032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8DD-3D3E-2A0A-676D-CE995541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C4C2-2CBE-14F8-DA75-C57FBF85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E6424-1C8A-8175-FE03-A461C8BB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Floats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 (float chapter)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Responsive Web Design</a:t>
            </a:r>
            <a:r>
              <a:rPr lang="en-US" dirty="0"/>
              <a:t> by Ethan Marcotte</a:t>
            </a:r>
          </a:p>
          <a:p>
            <a:r>
              <a:rPr lang="hr-HR" dirty="0">
                <a:hlinkClick r:id="rId2"/>
              </a:rPr>
              <a:t>MDN – Flexbox</a:t>
            </a:r>
            <a:endParaRPr lang="hr-HR" dirty="0"/>
          </a:p>
          <a:p>
            <a:r>
              <a:rPr lang="hr-HR" dirty="0">
                <a:hlinkClick r:id="rId3"/>
              </a:rPr>
              <a:t>MDN – Grid</a:t>
            </a:r>
            <a:endParaRPr lang="hr-HR" dirty="0"/>
          </a:p>
          <a:p>
            <a:r>
              <a:rPr lang="hr-HR" dirty="0">
                <a:hlinkClick r:id="rId4"/>
              </a:rPr>
              <a:t>Bootstrap Documentation</a:t>
            </a:r>
            <a:endParaRPr lang="hr-HR" dirty="0"/>
          </a:p>
          <a:p>
            <a:r>
              <a:rPr lang="hr-HR" dirty="0">
                <a:hlinkClick r:id="rId5"/>
              </a:rPr>
              <a:t>Tailwind CSS Documentation</a:t>
            </a:r>
            <a:endParaRPr lang="hr-HR" dirty="0"/>
          </a:p>
          <a:p>
            <a:r>
              <a:rPr lang="hr-HR" dirty="0">
                <a:hlinkClick r:id="rId6"/>
              </a:rPr>
              <a:t>Bulma Documentation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90592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FB2108-611B-2ABF-A40C-E602B85E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0EAC2-F516-AE9A-608B-DD1755D22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>
                <a:hlinkClick r:id="rId2"/>
              </a:rPr>
              <a:t>https://developer.mozilla.org/en-US/docs/Learn/Getting_started_with_the_web/CSS_basics</a:t>
            </a:r>
            <a:endParaRPr lang="en-US" dirty="0"/>
          </a:p>
          <a:p>
            <a:r>
              <a:rPr lang="hr-HR" dirty="0">
                <a:hlinkClick r:id="rId3"/>
              </a:rPr>
              <a:t>https://www.w3schools.com/css/css_intro.asp</a:t>
            </a:r>
            <a:endParaRPr lang="en-US" dirty="0"/>
          </a:p>
          <a:p>
            <a:r>
              <a:rPr lang="hr-HR" dirty="0">
                <a:hlinkClick r:id="rId4"/>
              </a:rPr>
              <a:t>https://developer.mozilla.org/en-US/docs/Web/HTML/Global_attributes/style</a:t>
            </a:r>
            <a:endParaRPr lang="en-US" dirty="0"/>
          </a:p>
          <a:p>
            <a:r>
              <a:rPr lang="hr-HR" dirty="0">
                <a:hlinkClick r:id="rId5"/>
              </a:rPr>
              <a:t>https://developer.mozilla.org/en-US/docs/Web/HTML/Element/style</a:t>
            </a:r>
            <a:endParaRPr lang="en-US" dirty="0"/>
          </a:p>
          <a:p>
            <a:r>
              <a:rPr lang="hr-HR" dirty="0">
                <a:hlinkClick r:id="rId6"/>
              </a:rPr>
              <a:t>https://developer.mozilla.org/en-US/docs/Web/HTML/Element/link</a:t>
            </a:r>
            <a:endParaRPr lang="en-US" dirty="0"/>
          </a:p>
          <a:p>
            <a:r>
              <a:rPr lang="hr-HR" dirty="0">
                <a:hlinkClick r:id="rId7"/>
              </a:rPr>
              <a:t>https://developer.mozilla.org/en-US/docs/Web/CSS/color_value</a:t>
            </a:r>
            <a:endParaRPr lang="en-US" dirty="0"/>
          </a:p>
          <a:p>
            <a:r>
              <a:rPr lang="hr-HR" dirty="0">
                <a:hlinkClick r:id="rId8"/>
              </a:rPr>
              <a:t>https://developer.chrome.com/docs/devtools/</a:t>
            </a:r>
            <a:endParaRPr lang="en-US" dirty="0"/>
          </a:p>
          <a:p>
            <a:r>
              <a:rPr lang="hr-HR" dirty="0">
                <a:hlinkClick r:id="rId9"/>
              </a:rPr>
              <a:t>https://developer.chrome.com/docs/devtools/css/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4876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C6B86-EA53-A379-5681-AC4EBE84E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D42D5-C228-56B2-0581-E9EB44B5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15B88-FE70-3468-4EDA-4A6F9264B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>
                <a:hlinkClick r:id="rId2"/>
              </a:rPr>
              <a:t>https://codepen.io/una/pen/VwKxZp</a:t>
            </a:r>
            <a:endParaRPr lang="en-US" dirty="0"/>
          </a:p>
          <a:p>
            <a:r>
              <a:rPr lang="hr-HR" dirty="0">
                <a:hlinkClick r:id="rId3"/>
              </a:rPr>
              <a:t>https://css-tricks.com/snippets/css/a-guide-to-flexbox/</a:t>
            </a:r>
            <a:endParaRPr lang="en-US" dirty="0"/>
          </a:p>
          <a:p>
            <a:r>
              <a:rPr lang="hr-HR" dirty="0">
                <a:hlinkClick r:id="rId4"/>
              </a:rPr>
              <a:t>https://guides.github.com/activities/hello-world/</a:t>
            </a:r>
            <a:endParaRPr lang="en-US" dirty="0"/>
          </a:p>
          <a:p>
            <a:r>
              <a:rPr lang="hr-HR" dirty="0">
                <a:hlinkClick r:id="rId5"/>
              </a:rPr>
              <a:t>https://www.freecodecamp.org/learn/responsive-web-design/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32313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092288" y="3178806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Install in VS code and use the Live Preview plugin to view changes in real-time 
Recreate image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558" y="2659679"/>
            <a:ext cx="5105932" cy="35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715600" y="3050909"/>
            <a:ext cx="9668060" cy="2959379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322615" y="2332154"/>
            <a:ext cx="2142608" cy="672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Unordered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332154"/>
            <a:ext cx="2510510" cy="718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604</TotalTime>
  <Words>7251</Words>
  <Application>Microsoft Office PowerPoint</Application>
  <PresentationFormat>Widescreen</PresentationFormat>
  <Paragraphs>637</Paragraphs>
  <Slides>73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Web and Mobile Development Overview</vt:lpstr>
      <vt:lpstr>HTML</vt:lpstr>
      <vt:lpstr>SUMMARY</vt:lpstr>
      <vt:lpstr>SUMMARY</vt:lpstr>
      <vt:lpstr>HOW WEBSITES WORK</vt:lpstr>
      <vt:lpstr>HTML</vt:lpstr>
      <vt:lpstr>HTML TITLES</vt:lpstr>
      <vt:lpstr>HTML TITLES – EXERCISE 1</vt:lpstr>
      <vt:lpstr>HTML LISTS</vt:lpstr>
      <vt:lpstr>HTML PARAGRAF</vt:lpstr>
      <vt:lpstr>HTML LISTS</vt:lpstr>
      <vt:lpstr>HTML LIST – EXERCISE 2</vt:lpstr>
      <vt:lpstr>HTML ATTRIBUTES</vt:lpstr>
      <vt:lpstr>HTML ANCHOR</vt:lpstr>
      <vt:lpstr>HTML IMAGE</vt:lpstr>
      <vt:lpstr>HTML ATTRIBUTES – EXERCISE 3</vt:lpstr>
      <vt:lpstr>HTML PATHS</vt:lpstr>
      <vt:lpstr>HTML IMAGES – EXERCISE 4</vt:lpstr>
      <vt:lpstr>HTML MULTIPAGE</vt:lpstr>
      <vt:lpstr>HTML LINKS – EXERCISE 5</vt:lpstr>
      <vt:lpstr>HTML – FINAL EXERCISE</vt:lpstr>
      <vt:lpstr>HTML – FINAL EXERCISE</vt:lpstr>
      <vt:lpstr>HTML – FINAL EXERCISE</vt:lpstr>
      <vt:lpstr>PowerPoint Presentation</vt:lpstr>
      <vt:lpstr>PowerPoint Presentation</vt:lpstr>
      <vt:lpstr>CSS</vt:lpstr>
      <vt:lpstr>SUMMARY</vt:lpstr>
      <vt:lpstr>SUMMARY</vt:lpstr>
      <vt:lpstr>SUMMARY</vt:lpstr>
      <vt:lpstr>CSS</vt:lpstr>
      <vt:lpstr>CSS</vt:lpstr>
      <vt:lpstr>CSS-INLINE CSS</vt:lpstr>
      <vt:lpstr>CSS-INTERNAL CSS</vt:lpstr>
      <vt:lpstr>CSS-EXTERNAL CSS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CSS – EXERCISE 2</vt:lpstr>
      <vt:lpstr>CSS-CHROME DEVELOPER TOOLS</vt:lpstr>
      <vt:lpstr>CSS-CHROME DEVELOPER TOOLS</vt:lpstr>
      <vt:lpstr>CSS-CHROME DEVELOPER TOOLS</vt:lpstr>
      <vt:lpstr>CSS-CHROME DEVELOPER TOOLS</vt:lpstr>
      <vt:lpstr>CSS-BOX MODEL</vt:lpstr>
      <vt:lpstr>CSS-DIV ELEMENT</vt:lpstr>
      <vt:lpstr>CSS-CASCADE AND SPECIFICITY</vt:lpstr>
      <vt:lpstr>CSS-STYLE TYPE PRIORITY</vt:lpstr>
      <vt:lpstr>CSS-SELECTOR SPECIFICITY PRIORITY</vt:lpstr>
      <vt:lpstr>CSS-!important RULE</vt:lpstr>
      <vt:lpstr>CSS – EXERCISE 3</vt:lpstr>
      <vt:lpstr>CSS – POSITIONING</vt:lpstr>
      <vt:lpstr>CSS – POSITIONING</vt:lpstr>
      <vt:lpstr>CSS – POSITIONING</vt:lpstr>
      <vt:lpstr>CSS – EXERCISE 4</vt:lpstr>
      <vt:lpstr>CSS – DISPLAY</vt:lpstr>
      <vt:lpstr>CSS – DISPLAY</vt:lpstr>
      <vt:lpstr>CSS – EXERCISE 5</vt:lpstr>
      <vt:lpstr>CSS – FLOAT</vt:lpstr>
      <vt:lpstr>CSS – FLOAT</vt:lpstr>
      <vt:lpstr>CSS – EXERCISE 6</vt:lpstr>
      <vt:lpstr>CSS – RESPONSIVNESS</vt:lpstr>
      <vt:lpstr>CSS – RESPONSIVNESS</vt:lpstr>
      <vt:lpstr>CSS – FINAL EXERCISE</vt:lpstr>
      <vt:lpstr>CSS – FINAL EXERCISE</vt:lpstr>
      <vt:lpstr>CSS – FINAL EXERCISE</vt:lpstr>
      <vt:lpstr>CSS – FINAL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162</cp:revision>
  <dcterms:created xsi:type="dcterms:W3CDTF">2024-02-12T13:35:47Z</dcterms:created>
  <dcterms:modified xsi:type="dcterms:W3CDTF">2025-07-10T11:15:51Z</dcterms:modified>
</cp:coreProperties>
</file>